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6667"/>
  </p:normalViewPr>
  <p:slideViewPr>
    <p:cSldViewPr>
      <p:cViewPr>
        <p:scale>
          <a:sx n="55" d="100"/>
          <a:sy n="55" d="100"/>
        </p:scale>
        <p:origin x="2536"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5/21/24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jpe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tiff"/><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2.jpe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jp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jpeg"/><Relationship Id="rId9" Type="http://schemas.openxmlformats.org/officeDocument/2006/relationships/image" Target="../media/image7.tiff"/><Relationship Id="rId14" Type="http://schemas.openxmlformats.org/officeDocument/2006/relationships/image" Target="../media/image12.jpeg"/><Relationship Id="rId22" Type="http://schemas.openxmlformats.org/officeDocument/2006/relationships/image" Target="../media/image20.png"/><Relationship Id="rId27"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88">
            <a:extLst>
              <a:ext uri="{FF2B5EF4-FFF2-40B4-BE49-F238E27FC236}">
                <a16:creationId xmlns:a16="http://schemas.microsoft.com/office/drawing/2014/main" id="{AA5A718B-3D56-4742-A00D-1CB68F5AE81B}"/>
              </a:ext>
            </a:extLst>
          </p:cNvPr>
          <p:cNvGrpSpPr/>
          <p:nvPr/>
        </p:nvGrpSpPr>
        <p:grpSpPr>
          <a:xfrm>
            <a:off x="7133035" y="38456023"/>
            <a:ext cx="21257813" cy="4255773"/>
            <a:chOff x="273050" y="4880131"/>
            <a:chExt cx="32027549" cy="4836219"/>
          </a:xfrm>
        </p:grpSpPr>
        <p:sp>
          <p:nvSpPr>
            <p:cNvPr id="190" name="Freeform 3">
              <a:extLst>
                <a:ext uri="{FF2B5EF4-FFF2-40B4-BE49-F238E27FC236}">
                  <a16:creationId xmlns:a16="http://schemas.microsoft.com/office/drawing/2014/main" id="{7393F12E-0297-424C-9871-6C2C202726F8}"/>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a:latin typeface="Avenir" panose="02000503020000020003" pitchFamily="2" charset="0"/>
                  <a:cs typeface="Calibri" panose="020F0502020204030204" pitchFamily="34" charset="0"/>
                </a:rPr>
                <a:t>High channel count &amp; specialized readout detectors</a:t>
              </a:r>
              <a:endParaRPr lang="zh-CN" altLang="en-US" sz="3600" b="1" dirty="0">
                <a:latin typeface="Avenir" panose="02000503020000020003" pitchFamily="2" charset="0"/>
                <a:cs typeface="Calibri" panose="020F0502020204030204" pitchFamily="34" charset="0"/>
              </a:endParaRPr>
            </a:p>
          </p:txBody>
        </p:sp>
        <p:sp>
          <p:nvSpPr>
            <p:cNvPr id="191" name="Rectangle 190">
              <a:extLst>
                <a:ext uri="{FF2B5EF4-FFF2-40B4-BE49-F238E27FC236}">
                  <a16:creationId xmlns:a16="http://schemas.microsoft.com/office/drawing/2014/main" id="{96B75E41-2F02-410D-BD10-CB56D6004535}"/>
                </a:ext>
              </a:extLst>
            </p:cNvPr>
            <p:cNvSpPr/>
            <p:nvPr/>
          </p:nvSpPr>
          <p:spPr>
            <a:xfrm>
              <a:off x="273050" y="5688132"/>
              <a:ext cx="32027549" cy="402821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grpSp>
        <p:nvGrpSpPr>
          <p:cNvPr id="34" name="Group 33">
            <a:extLst>
              <a:ext uri="{FF2B5EF4-FFF2-40B4-BE49-F238E27FC236}">
                <a16:creationId xmlns:a16="http://schemas.microsoft.com/office/drawing/2014/main" id="{20612860-0657-40A6-A341-44907383B666}"/>
              </a:ext>
            </a:extLst>
          </p:cNvPr>
          <p:cNvGrpSpPr/>
          <p:nvPr/>
        </p:nvGrpSpPr>
        <p:grpSpPr>
          <a:xfrm>
            <a:off x="27306086" y="12977946"/>
            <a:ext cx="2600526" cy="28107646"/>
            <a:chOff x="27283759" y="12956718"/>
            <a:chExt cx="2600526" cy="28107646"/>
          </a:xfr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p:grpSpPr>
        <p:sp>
          <p:nvSpPr>
            <p:cNvPr id="37" name="Down Arrow 36"/>
            <p:cNvSpPr/>
            <p:nvPr/>
          </p:nvSpPr>
          <p:spPr>
            <a:xfrm>
              <a:off x="29273541" y="12956718"/>
              <a:ext cx="610744" cy="27552529"/>
            </a:xfrm>
            <a:prstGeom prst="down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92" name="Right Arrow 167">
              <a:extLst>
                <a:ext uri="{FF2B5EF4-FFF2-40B4-BE49-F238E27FC236}">
                  <a16:creationId xmlns:a16="http://schemas.microsoft.com/office/drawing/2014/main" id="{C6935803-29FB-4D28-9C56-CD4733C70438}"/>
                </a:ext>
              </a:extLst>
            </p:cNvPr>
            <p:cNvSpPr/>
            <p:nvPr/>
          </p:nvSpPr>
          <p:spPr>
            <a:xfrm flipH="1">
              <a:off x="27283759" y="40409066"/>
              <a:ext cx="2446530" cy="655298"/>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grpSp>
      <p:grpSp>
        <p:nvGrpSpPr>
          <p:cNvPr id="157" name="Group 156">
            <a:extLst>
              <a:ext uri="{FF2B5EF4-FFF2-40B4-BE49-F238E27FC236}">
                <a16:creationId xmlns:a16="http://schemas.microsoft.com/office/drawing/2014/main" id="{75E1649E-4D1F-8C40-9A74-FFE1DE45F88E}"/>
              </a:ext>
            </a:extLst>
          </p:cNvPr>
          <p:cNvGrpSpPr/>
          <p:nvPr/>
        </p:nvGrpSpPr>
        <p:grpSpPr>
          <a:xfrm>
            <a:off x="395803" y="20210325"/>
            <a:ext cx="27995045" cy="18105575"/>
            <a:chOff x="273050" y="4880131"/>
            <a:chExt cx="32027549" cy="20574998"/>
          </a:xfrm>
        </p:grpSpPr>
        <p:sp>
          <p:nvSpPr>
            <p:cNvPr id="158"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Specialized readout detectors</a:t>
              </a:r>
              <a:endParaRPr lang="zh-CN" altLang="en-US" sz="3600" b="1" dirty="0">
                <a:latin typeface="Avenir" panose="02000503020000020003" pitchFamily="2" charset="0"/>
                <a:cs typeface="Calibri" panose="020F0502020204030204" pitchFamily="34" charset="0"/>
              </a:endParaRPr>
            </a:p>
          </p:txBody>
        </p:sp>
        <p:sp>
          <p:nvSpPr>
            <p:cNvPr id="159" name="Rectangle 158">
              <a:extLst>
                <a:ext uri="{FF2B5EF4-FFF2-40B4-BE49-F238E27FC236}">
                  <a16:creationId xmlns:a16="http://schemas.microsoft.com/office/drawing/2014/main" id="{991033E5-17E2-1A4A-A0CA-555F1EA0D74C}"/>
                </a:ext>
              </a:extLst>
            </p:cNvPr>
            <p:cNvSpPr/>
            <p:nvPr/>
          </p:nvSpPr>
          <p:spPr>
            <a:xfrm>
              <a:off x="273050" y="5724728"/>
              <a:ext cx="32027549" cy="197304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sp>
        <p:nvSpPr>
          <p:cNvPr id="180" name="TextBox 179">
            <a:extLst>
              <a:ext uri="{FF2B5EF4-FFF2-40B4-BE49-F238E27FC236}">
                <a16:creationId xmlns:a16="http://schemas.microsoft.com/office/drawing/2014/main" id="{4128D091-CE7C-4499-ACBA-2F1D2E21F030}"/>
              </a:ext>
            </a:extLst>
          </p:cNvPr>
          <p:cNvSpPr txBox="1"/>
          <p:nvPr/>
        </p:nvSpPr>
        <p:spPr>
          <a:xfrm>
            <a:off x="10084555" y="21125724"/>
            <a:ext cx="8679767" cy="16974808"/>
          </a:xfrm>
          <a:prstGeom prst="roundRect">
            <a:avLst>
              <a:gd name="adj" fmla="val 6864"/>
            </a:avLst>
          </a:prstGeom>
          <a:noFill/>
          <a:ln>
            <a:solidFill>
              <a:schemeClr val="accent1">
                <a:shade val="50000"/>
              </a:schemeClr>
            </a:solidFill>
          </a:ln>
        </p:spPr>
        <p:txBody>
          <a:bodyPr wrap="square" tIns="91440" rtlCol="0">
            <a:noAutofit/>
          </a:bodyPr>
          <a:lstStyle/>
          <a:p>
            <a:pPr algn="just"/>
            <a:endParaRPr lang="en-US" b="1" dirty="0">
              <a:latin typeface="Avenir" panose="02000503020000020003" pitchFamily="2" charset="0"/>
              <a:cs typeface="Calibri" panose="020F0502020204030204" pitchFamily="34" charset="0"/>
            </a:endParaRPr>
          </a:p>
        </p:txBody>
      </p:sp>
      <p:sp>
        <p:nvSpPr>
          <p:cNvPr id="136" name="TextBox 135">
            <a:extLst>
              <a:ext uri="{FF2B5EF4-FFF2-40B4-BE49-F238E27FC236}">
                <a16:creationId xmlns:a16="http://schemas.microsoft.com/office/drawing/2014/main" id="{CFFA20DC-03B6-4841-90F1-C08A54A6AD53}"/>
              </a:ext>
            </a:extLst>
          </p:cNvPr>
          <p:cNvSpPr txBox="1"/>
          <p:nvPr/>
        </p:nvSpPr>
        <p:spPr>
          <a:xfrm>
            <a:off x="508767" y="35070324"/>
            <a:ext cx="9044978" cy="3030209"/>
          </a:xfrm>
          <a:prstGeom prst="roundRect">
            <a:avLst/>
          </a:prstGeom>
          <a:noFill/>
          <a:ln>
            <a:solidFill>
              <a:schemeClr val="accent1">
                <a:shade val="50000"/>
              </a:schemeClr>
            </a:solidFill>
          </a:ln>
        </p:spPr>
        <p:txBody>
          <a:bodyPr wrap="square" tIns="91440" rtlCol="0">
            <a:noAutofit/>
          </a:bodyPr>
          <a:lstStyle/>
          <a:p>
            <a:pPr algn="just"/>
            <a:r>
              <a:rPr lang="en-US" b="1">
                <a:latin typeface="Avenir" panose="02000503020000020003" pitchFamily="2" charset="0"/>
                <a:cs typeface="Calibri" panose="020F0502020204030204" pitchFamily="34" charset="0"/>
              </a:rPr>
              <a:t>Micromegas Vertex Tracker</a:t>
            </a:r>
          </a:p>
          <a:p>
            <a:pPr algn="just"/>
            <a:r>
              <a:rPr lang="en-US" b="1">
                <a:latin typeface="Avenir" panose="02000503020000020003" pitchFamily="2" charset="0"/>
                <a:cs typeface="Calibri" panose="020F0502020204030204" pitchFamily="34" charset="0"/>
              </a:rPr>
              <a:t>(MVT)</a:t>
            </a:r>
          </a:p>
          <a:p>
            <a:pPr algn="just"/>
            <a:endParaRPr lang="en-US" b="1" dirty="0">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Number of channels: 21000</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Raw data rate: 630GB/s</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Triggered data rate: 150MB/s</a:t>
            </a:r>
          </a:p>
          <a:p>
            <a:pPr algn="just"/>
            <a:endParaRPr lang="en-US">
              <a:latin typeface="Avenir" panose="02000503020000020003" pitchFamily="2" charset="0"/>
              <a:cs typeface="Calibri" panose="020F0502020204030204" pitchFamily="34" charset="0"/>
            </a:endParaRPr>
          </a:p>
        </p:txBody>
      </p:sp>
      <p:sp>
        <p:nvSpPr>
          <p:cNvPr id="154" name="Right Arrow 153"/>
          <p:cNvSpPr/>
          <p:nvPr/>
        </p:nvSpPr>
        <p:spPr>
          <a:xfrm flipH="1">
            <a:off x="27781250" y="12591600"/>
            <a:ext cx="1981849" cy="706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32" name="TextBox 131">
            <a:extLst>
              <a:ext uri="{FF2B5EF4-FFF2-40B4-BE49-F238E27FC236}">
                <a16:creationId xmlns:a16="http://schemas.microsoft.com/office/drawing/2014/main" id="{CFFA20DC-03B6-4841-90F1-C08A54A6AD53}"/>
              </a:ext>
            </a:extLst>
          </p:cNvPr>
          <p:cNvSpPr txBox="1"/>
          <p:nvPr/>
        </p:nvSpPr>
        <p:spPr>
          <a:xfrm>
            <a:off x="536380" y="31184124"/>
            <a:ext cx="9017365" cy="3714971"/>
          </a:xfrm>
          <a:prstGeom prst="roundRect">
            <a:avLst/>
          </a:prstGeom>
          <a:noFill/>
          <a:ln>
            <a:solidFill>
              <a:schemeClr val="accent1">
                <a:shade val="50000"/>
              </a:schemeClr>
            </a:solidFill>
          </a:ln>
        </p:spPr>
        <p:txBody>
          <a:bodyPr wrap="square" tIns="91440" rtlCol="0">
            <a:noAutofit/>
          </a:bodyPr>
          <a:lstStyle/>
          <a:p>
            <a:pPr algn="just"/>
            <a:r>
              <a:rPr lang="en-US" b="1">
                <a:latin typeface="Avenir" panose="02000503020000020003" pitchFamily="2" charset="0"/>
                <a:cs typeface="Calibri" panose="020F0502020204030204" pitchFamily="34" charset="0"/>
              </a:rPr>
              <a:t>Ring Imaging Cherenkov</a:t>
            </a:r>
          </a:p>
          <a:p>
            <a:pPr algn="just"/>
            <a:r>
              <a:rPr lang="en-US" b="1">
                <a:latin typeface="Avenir" panose="02000503020000020003" pitchFamily="2" charset="0"/>
                <a:cs typeface="Calibri" panose="020F0502020204030204" pitchFamily="34" charset="0"/>
              </a:rPr>
              <a:t>(RICH)</a:t>
            </a:r>
          </a:p>
          <a:p>
            <a:pPr algn="just"/>
            <a:endParaRPr lang="en-US" b="1">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Number of channels: 25024</a:t>
            </a:r>
          </a:p>
          <a:p>
            <a:pPr algn="just"/>
            <a:r>
              <a:rPr lang="en-US">
                <a:latin typeface="Avenir" panose="02000503020000020003" pitchFamily="2" charset="0"/>
                <a:cs typeface="Calibri" panose="020F0502020204030204" pitchFamily="34" charset="0"/>
              </a:rPr>
              <a:t>Raw data rate: 3128GB/s</a:t>
            </a:r>
          </a:p>
          <a:p>
            <a:pPr algn="just"/>
            <a:r>
              <a:rPr lang="en-US">
                <a:latin typeface="Avenir" panose="02000503020000020003" pitchFamily="2" charset="0"/>
                <a:cs typeface="Calibri" panose="020F0502020204030204" pitchFamily="34" charset="0"/>
              </a:rPr>
              <a:t>Triggered data rate: 15MB/s</a:t>
            </a:r>
          </a:p>
          <a:p>
            <a:pPr algn="just"/>
            <a:endParaRPr lang="en-US">
              <a:latin typeface="Avenir" panose="02000503020000020003" pitchFamily="2" charset="0"/>
              <a:cs typeface="Calibri" panose="020F0502020204030204" pitchFamily="34" charset="0"/>
            </a:endParaRPr>
          </a:p>
        </p:txBody>
      </p:sp>
      <p:sp>
        <p:nvSpPr>
          <p:cNvPr id="101" name="TextBox 100">
            <a:extLst>
              <a:ext uri="{FF2B5EF4-FFF2-40B4-BE49-F238E27FC236}">
                <a16:creationId xmlns:a16="http://schemas.microsoft.com/office/drawing/2014/main" id="{CFFA20DC-03B6-4841-90F1-C08A54A6AD53}"/>
              </a:ext>
            </a:extLst>
          </p:cNvPr>
          <p:cNvSpPr txBox="1"/>
          <p:nvPr/>
        </p:nvSpPr>
        <p:spPr>
          <a:xfrm>
            <a:off x="522574" y="21125724"/>
            <a:ext cx="9044978" cy="4826660"/>
          </a:xfrm>
          <a:prstGeom prst="roundRect">
            <a:avLst/>
          </a:prstGeom>
          <a:noFill/>
          <a:ln>
            <a:solidFill>
              <a:schemeClr val="accent1">
                <a:shade val="50000"/>
              </a:schemeClr>
            </a:solidFill>
          </a:ln>
        </p:spPr>
        <p:txBody>
          <a:bodyPr wrap="square" tIns="91440" rtlCol="0">
            <a:noAutofit/>
          </a:bodyPr>
          <a:lstStyle/>
          <a:p>
            <a:pPr algn="just"/>
            <a:r>
              <a:rPr lang="en-US" b="1">
                <a:latin typeface="Avenir" panose="02000503020000020003" pitchFamily="2" charset="0"/>
                <a:cs typeface="Calibri" panose="020F0502020204030204" pitchFamily="34" charset="0"/>
              </a:rPr>
              <a:t>Drift Chamber</a:t>
            </a:r>
          </a:p>
          <a:p>
            <a:pPr algn="just"/>
            <a:r>
              <a:rPr lang="en-US" b="1">
                <a:latin typeface="Avenir" panose="02000503020000020003" pitchFamily="2" charset="0"/>
                <a:cs typeface="Calibri" panose="020F0502020204030204" pitchFamily="34" charset="0"/>
              </a:rPr>
              <a:t>(DC)</a:t>
            </a:r>
          </a:p>
          <a:p>
            <a:pPr algn="just"/>
            <a:endParaRPr lang="en-US" b="1" dirty="0">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Number of channels: 24192</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Raw data rate: 3024GB/sec</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Triggered data rate: 90MB/s</a:t>
            </a:r>
          </a:p>
        </p:txBody>
      </p:sp>
      <p:sp>
        <p:nvSpPr>
          <p:cNvPr id="105" name="TextBox 104">
            <a:extLst>
              <a:ext uri="{FF2B5EF4-FFF2-40B4-BE49-F238E27FC236}">
                <a16:creationId xmlns:a16="http://schemas.microsoft.com/office/drawing/2014/main" id="{CFFA20DC-03B6-4841-90F1-C08A54A6AD53}"/>
              </a:ext>
            </a:extLst>
          </p:cNvPr>
          <p:cNvSpPr txBox="1"/>
          <p:nvPr/>
        </p:nvSpPr>
        <p:spPr>
          <a:xfrm>
            <a:off x="12846050" y="9368945"/>
            <a:ext cx="6629353"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panose="02000503020000020003" pitchFamily="2" charset="0"/>
                <a:cs typeface="Calibri" panose="020F0502020204030204" pitchFamily="34" charset="0"/>
              </a:rPr>
              <a:t>Low Threshold Cherenkov</a:t>
            </a:r>
          </a:p>
          <a:p>
            <a:pPr algn="just"/>
            <a:r>
              <a:rPr lang="en-US" b="1">
                <a:latin typeface="Avenir" panose="02000503020000020003" pitchFamily="2" charset="0"/>
                <a:cs typeface="Calibri" panose="020F0502020204030204" pitchFamily="34" charset="0"/>
              </a:rPr>
              <a:t>(LTCC)</a:t>
            </a:r>
          </a:p>
          <a:p>
            <a:pPr algn="just"/>
            <a:endParaRPr lang="en-US" b="1" dirty="0">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Number of channels: 144</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Raw data rate: 54GB/s</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Triggered data rate: 15MB/s</a:t>
            </a:r>
          </a:p>
          <a:p>
            <a:pPr algn="just"/>
            <a:endParaRPr lang="en-US">
              <a:latin typeface="Avenir" panose="02000503020000020003" pitchFamily="2" charset="0"/>
              <a:cs typeface="Calibri" panose="020F0502020204030204" pitchFamily="34" charset="0"/>
            </a:endParaRPr>
          </a:p>
        </p:txBody>
      </p:sp>
      <p:pic>
        <p:nvPicPr>
          <p:cNvPr id="13" name="Picture 12"/>
          <p:cNvPicPr>
            <a:picLocks noChangeAspect="1"/>
          </p:cNvPicPr>
          <p:nvPr/>
        </p:nvPicPr>
        <p:blipFill>
          <a:blip r:embed="rId3"/>
          <a:stretch>
            <a:fillRect/>
          </a:stretch>
        </p:blipFill>
        <p:spPr>
          <a:xfrm>
            <a:off x="9578230" y="9483904"/>
            <a:ext cx="3115420" cy="3200400"/>
          </a:xfrm>
          <a:prstGeom prst="rect">
            <a:avLst/>
          </a:prstGeom>
        </p:spPr>
      </p:pic>
      <p:sp>
        <p:nvSpPr>
          <p:cNvPr id="100" name="TextBox 99">
            <a:extLst>
              <a:ext uri="{FF2B5EF4-FFF2-40B4-BE49-F238E27FC236}">
                <a16:creationId xmlns:a16="http://schemas.microsoft.com/office/drawing/2014/main" id="{CFFA20DC-03B6-4841-90F1-C08A54A6AD53}"/>
              </a:ext>
            </a:extLst>
          </p:cNvPr>
          <p:cNvSpPr txBox="1"/>
          <p:nvPr/>
        </p:nvSpPr>
        <p:spPr>
          <a:xfrm>
            <a:off x="6445251" y="9329081"/>
            <a:ext cx="6248400"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panose="02000503020000020003" pitchFamily="2" charset="0"/>
                <a:cs typeface="Calibri" panose="020F0502020204030204" pitchFamily="34" charset="0"/>
              </a:rPr>
              <a:t>Central Neutron Detector </a:t>
            </a:r>
          </a:p>
          <a:p>
            <a:pPr algn="just"/>
            <a:r>
              <a:rPr lang="en-US" b="1">
                <a:latin typeface="Avenir" panose="02000503020000020003" pitchFamily="2" charset="0"/>
                <a:cs typeface="Calibri" panose="020F0502020204030204" pitchFamily="34" charset="0"/>
              </a:rPr>
              <a:t>(CND)</a:t>
            </a:r>
          </a:p>
          <a:p>
            <a:pPr algn="just"/>
            <a:endParaRPr lang="en-US" b="1" dirty="0">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Number of channels: 144</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Raw data rate: 54GB/s</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Triggered data rate: 28MB/s</a:t>
            </a:r>
          </a:p>
          <a:p>
            <a:pPr algn="just"/>
            <a:endParaRPr lang="en-US">
              <a:latin typeface="Avenir" panose="02000503020000020003" pitchFamily="2" charset="0"/>
              <a:cs typeface="Calibri" panose="020F0502020204030204" pitchFamily="34" charset="0"/>
            </a:endParaRPr>
          </a:p>
        </p:txBody>
      </p:sp>
      <p:sp>
        <p:nvSpPr>
          <p:cNvPr id="114" name="TextBox 113">
            <a:extLst>
              <a:ext uri="{FF2B5EF4-FFF2-40B4-BE49-F238E27FC236}">
                <a16:creationId xmlns:a16="http://schemas.microsoft.com/office/drawing/2014/main" id="{CFFA20DC-03B6-4841-90F1-C08A54A6AD53}"/>
              </a:ext>
            </a:extLst>
          </p:cNvPr>
          <p:cNvSpPr txBox="1"/>
          <p:nvPr/>
        </p:nvSpPr>
        <p:spPr>
          <a:xfrm>
            <a:off x="9493249" y="12885473"/>
            <a:ext cx="9982153" cy="3429000"/>
          </a:xfrm>
          <a:prstGeom prst="roundRect">
            <a:avLst/>
          </a:prstGeom>
          <a:noFill/>
          <a:ln>
            <a:solidFill>
              <a:schemeClr val="accent1">
                <a:shade val="50000"/>
              </a:schemeClr>
            </a:solidFill>
          </a:ln>
        </p:spPr>
        <p:txBody>
          <a:bodyPr wrap="square" tIns="91440" rtlCol="0">
            <a:noAutofit/>
          </a:bodyPr>
          <a:lstStyle/>
          <a:p>
            <a:pPr algn="just"/>
            <a:r>
              <a:rPr lang="en-US" b="1" dirty="0">
                <a:latin typeface="Avenir" panose="02000503020000020003" pitchFamily="2" charset="0"/>
                <a:cs typeface="Calibri" panose="020F0502020204030204" pitchFamily="34" charset="0"/>
              </a:rPr>
              <a:t>Forward Time of Flight </a:t>
            </a:r>
          </a:p>
          <a:p>
            <a:pPr algn="just"/>
            <a:r>
              <a:rPr lang="en-US" b="1" dirty="0">
                <a:latin typeface="Avenir" panose="02000503020000020003" pitchFamily="2" charset="0"/>
                <a:cs typeface="Calibri" panose="020F0502020204030204" pitchFamily="34" charset="0"/>
              </a:rPr>
              <a:t>(FTOF)</a:t>
            </a:r>
          </a:p>
          <a:p>
            <a:pPr algn="just"/>
            <a:endParaRPr lang="en-US" b="1"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Number of channels: 1080</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Raw data rate: 202GB/s</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Triggered data rate: 168MB/s</a:t>
            </a:r>
          </a:p>
          <a:p>
            <a:pPr algn="just"/>
            <a:endParaRPr lang="en-US" dirty="0">
              <a:latin typeface="Avenir" panose="02000503020000020003" pitchFamily="2" charset="0"/>
              <a:cs typeface="Calibri" panose="020F0502020204030204" pitchFamily="34" charset="0"/>
            </a:endParaRPr>
          </a:p>
        </p:txBody>
      </p:sp>
      <p:sp>
        <p:nvSpPr>
          <p:cNvPr id="137" name="TextBox 136">
            <a:extLst>
              <a:ext uri="{FF2B5EF4-FFF2-40B4-BE49-F238E27FC236}">
                <a16:creationId xmlns:a16="http://schemas.microsoft.com/office/drawing/2014/main" id="{CFFA20DC-03B6-4841-90F1-C08A54A6AD53}"/>
              </a:ext>
            </a:extLst>
          </p:cNvPr>
          <p:cNvSpPr txBox="1"/>
          <p:nvPr/>
        </p:nvSpPr>
        <p:spPr>
          <a:xfrm>
            <a:off x="560865" y="12884308"/>
            <a:ext cx="8829284"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panose="02000503020000020003" pitchFamily="2" charset="0"/>
                <a:cs typeface="Calibri" panose="020F0502020204030204" pitchFamily="34" charset="0"/>
              </a:rPr>
              <a:t>Electromagnetic Calorimeter</a:t>
            </a:r>
          </a:p>
          <a:p>
            <a:pPr algn="just"/>
            <a:r>
              <a:rPr lang="en-US" b="1">
                <a:latin typeface="Avenir" panose="02000503020000020003" pitchFamily="2" charset="0"/>
                <a:cs typeface="Calibri" panose="020F0502020204030204" pitchFamily="34" charset="0"/>
              </a:rPr>
              <a:t>(EC)</a:t>
            </a:r>
          </a:p>
          <a:p>
            <a:pPr algn="just"/>
            <a:endParaRPr lang="en-US" b="1" dirty="0">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Number of channels: 1800</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Raw data rate: 675GB/s</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Triggered data rate: 160MB/s</a:t>
            </a:r>
          </a:p>
          <a:p>
            <a:pPr algn="just"/>
            <a:endParaRPr lang="en-US">
              <a:latin typeface="Avenir" panose="02000503020000020003" pitchFamily="2" charset="0"/>
              <a:cs typeface="Calibri" panose="020F0502020204030204" pitchFamily="34" charset="0"/>
            </a:endParaRPr>
          </a:p>
        </p:txBody>
      </p:sp>
      <p:sp>
        <p:nvSpPr>
          <p:cNvPr id="110" name="TextBox 109">
            <a:extLst>
              <a:ext uri="{FF2B5EF4-FFF2-40B4-BE49-F238E27FC236}">
                <a16:creationId xmlns:a16="http://schemas.microsoft.com/office/drawing/2014/main" id="{CFFA20DC-03B6-4841-90F1-C08A54A6AD53}"/>
              </a:ext>
            </a:extLst>
          </p:cNvPr>
          <p:cNvSpPr txBox="1"/>
          <p:nvPr/>
        </p:nvSpPr>
        <p:spPr>
          <a:xfrm>
            <a:off x="525103" y="16499003"/>
            <a:ext cx="8865045"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panose="02000503020000020003" pitchFamily="2" charset="0"/>
                <a:cs typeface="Calibri" panose="020F0502020204030204" pitchFamily="34" charset="0"/>
              </a:rPr>
              <a:t>Central Time of Flight</a:t>
            </a:r>
          </a:p>
          <a:p>
            <a:pPr algn="just"/>
            <a:r>
              <a:rPr lang="en-US" b="1">
                <a:latin typeface="Avenir" panose="02000503020000020003" pitchFamily="2" charset="0"/>
                <a:cs typeface="Calibri" panose="020F0502020204030204" pitchFamily="34" charset="0"/>
              </a:rPr>
              <a:t>(CTOF)</a:t>
            </a:r>
          </a:p>
          <a:p>
            <a:pPr algn="just"/>
            <a:endParaRPr lang="en-US" b="1" dirty="0">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Number of channels: 96</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Raw data rate: 36GB/s</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Triggered data rate: 18MB/s</a:t>
            </a:r>
          </a:p>
          <a:p>
            <a:pPr algn="just"/>
            <a:endParaRPr lang="en-US">
              <a:latin typeface="Avenir" panose="02000503020000020003" pitchFamily="2" charset="0"/>
              <a:cs typeface="Calibri" panose="020F0502020204030204" pitchFamily="34" charset="0"/>
            </a:endParaRPr>
          </a:p>
        </p:txBody>
      </p:sp>
      <p:sp>
        <p:nvSpPr>
          <p:cNvPr id="99" name="TextBox 98">
            <a:extLst>
              <a:ext uri="{FF2B5EF4-FFF2-40B4-BE49-F238E27FC236}">
                <a16:creationId xmlns:a16="http://schemas.microsoft.com/office/drawing/2014/main" id="{CFFA20DC-03B6-4841-90F1-C08A54A6AD53}"/>
              </a:ext>
            </a:extLst>
          </p:cNvPr>
          <p:cNvSpPr txBox="1"/>
          <p:nvPr/>
        </p:nvSpPr>
        <p:spPr>
          <a:xfrm>
            <a:off x="511566" y="9331504"/>
            <a:ext cx="5781377" cy="3429000"/>
          </a:xfrm>
          <a:prstGeom prst="roundRect">
            <a:avLst/>
          </a:prstGeom>
          <a:noFill/>
          <a:ln>
            <a:solidFill>
              <a:schemeClr val="accent1">
                <a:shade val="50000"/>
              </a:schemeClr>
            </a:solidFill>
          </a:ln>
        </p:spPr>
        <p:txBody>
          <a:bodyPr wrap="square" tIns="91440" rtlCol="0">
            <a:noAutofit/>
          </a:bodyPr>
          <a:lstStyle/>
          <a:p>
            <a:r>
              <a:rPr lang="en-US" b="1" dirty="0">
                <a:latin typeface="Avenir" panose="02000503020000020003" pitchFamily="2" charset="0"/>
                <a:cs typeface="Calibri" panose="020F0502020204030204" pitchFamily="34" charset="0"/>
              </a:rPr>
              <a:t>High Threshold Cherenkov</a:t>
            </a:r>
          </a:p>
          <a:p>
            <a:r>
              <a:rPr lang="en-US" b="1" dirty="0">
                <a:latin typeface="Avenir" panose="02000503020000020003" pitchFamily="2" charset="0"/>
                <a:cs typeface="Calibri" panose="020F0502020204030204" pitchFamily="34" charset="0"/>
              </a:rPr>
              <a:t>(HTCC)</a:t>
            </a:r>
          </a:p>
          <a:p>
            <a:endParaRPr lang="en-US" dirty="0">
              <a:latin typeface="Avenir" panose="02000503020000020003" pitchFamily="2" charset="0"/>
              <a:cs typeface="Calibri" panose="020F0502020204030204" pitchFamily="34" charset="0"/>
            </a:endParaRPr>
          </a:p>
          <a:p>
            <a:r>
              <a:rPr lang="en-US" dirty="0">
                <a:latin typeface="Avenir" panose="02000503020000020003" pitchFamily="2" charset="0"/>
                <a:cs typeface="Calibri" panose="020F0502020204030204" pitchFamily="34" charset="0"/>
              </a:rPr>
              <a:t>Number of channels: 48</a:t>
            </a:r>
          </a:p>
          <a:p>
            <a:endParaRPr lang="en-US" dirty="0">
              <a:latin typeface="Avenir" panose="02000503020000020003" pitchFamily="2" charset="0"/>
              <a:cs typeface="Calibri" panose="020F0502020204030204" pitchFamily="34" charset="0"/>
            </a:endParaRPr>
          </a:p>
          <a:p>
            <a:r>
              <a:rPr lang="en-US" dirty="0">
                <a:latin typeface="Avenir" panose="02000503020000020003" pitchFamily="2" charset="0"/>
                <a:cs typeface="Calibri" panose="020F0502020204030204" pitchFamily="34" charset="0"/>
              </a:rPr>
              <a:t>Raw data rate: 18GB/s</a:t>
            </a:r>
          </a:p>
          <a:p>
            <a:endParaRPr lang="en-US" dirty="0">
              <a:latin typeface="Avenir" panose="02000503020000020003" pitchFamily="2" charset="0"/>
              <a:cs typeface="Calibri" panose="020F0502020204030204" pitchFamily="34" charset="0"/>
            </a:endParaRPr>
          </a:p>
          <a:p>
            <a:r>
              <a:rPr lang="en-US" dirty="0">
                <a:latin typeface="Avenir" panose="02000503020000020003" pitchFamily="2" charset="0"/>
                <a:cs typeface="Calibri" panose="020F0502020204030204" pitchFamily="34" charset="0"/>
              </a:rPr>
              <a:t>Triggered data rate: 9MB/s</a:t>
            </a:r>
          </a:p>
        </p:txBody>
      </p:sp>
      <p:grpSp>
        <p:nvGrpSpPr>
          <p:cNvPr id="163" name="Group 162">
            <a:extLst>
              <a:ext uri="{FF2B5EF4-FFF2-40B4-BE49-F238E27FC236}">
                <a16:creationId xmlns:a16="http://schemas.microsoft.com/office/drawing/2014/main" id="{75E1649E-4D1F-8C40-9A74-FFE1DE45F88E}"/>
              </a:ext>
            </a:extLst>
          </p:cNvPr>
          <p:cNvGrpSpPr/>
          <p:nvPr/>
        </p:nvGrpSpPr>
        <p:grpSpPr>
          <a:xfrm>
            <a:off x="395803" y="8369300"/>
            <a:ext cx="29363543" cy="11751713"/>
            <a:chOff x="273049" y="4880131"/>
            <a:chExt cx="33593169" cy="12144930"/>
          </a:xfrm>
        </p:grpSpPr>
        <p:sp>
          <p:nvSpPr>
            <p:cNvPr id="165" name="Rectangle 164">
              <a:extLst>
                <a:ext uri="{FF2B5EF4-FFF2-40B4-BE49-F238E27FC236}">
                  <a16:creationId xmlns:a16="http://schemas.microsoft.com/office/drawing/2014/main" id="{991033E5-17E2-1A4A-A0CA-555F1EA0D74C}"/>
                </a:ext>
              </a:extLst>
            </p:cNvPr>
            <p:cNvSpPr/>
            <p:nvPr/>
          </p:nvSpPr>
          <p:spPr>
            <a:xfrm>
              <a:off x="273050" y="5724729"/>
              <a:ext cx="32027549" cy="11300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sp>
          <p:nvSpPr>
            <p:cNvPr id="164" name="Freeform 3">
              <a:extLst>
                <a:ext uri="{FF2B5EF4-FFF2-40B4-BE49-F238E27FC236}">
                  <a16:creationId xmlns:a16="http://schemas.microsoft.com/office/drawing/2014/main" id="{C035300C-3CC1-B041-B172-1E2ED75289BA}"/>
                </a:ext>
              </a:extLst>
            </p:cNvPr>
            <p:cNvSpPr/>
            <p:nvPr/>
          </p:nvSpPr>
          <p:spPr>
            <a:xfrm>
              <a:off x="273049" y="4880131"/>
              <a:ext cx="3359316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Photo-sensors and FADC readout detectors</a:t>
              </a:r>
              <a:endParaRPr lang="zh-CN" altLang="en-US" sz="3600" b="1" dirty="0">
                <a:latin typeface="Avenir" panose="02000503020000020003" pitchFamily="2" charset="0"/>
                <a:cs typeface="Calibri" panose="020F0502020204030204" pitchFamily="34" charset="0"/>
              </a:endParaRPr>
            </a:p>
          </p:txBody>
        </p:sp>
      </p:grpSp>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cs typeface="Calibri" panose="020F0502020204030204" pitchFamily="34" charset="0"/>
            </a:endParaRPr>
          </a:p>
        </p:txBody>
      </p:sp>
      <p:sp>
        <p:nvSpPr>
          <p:cNvPr id="2" name="TextBox 1"/>
          <p:cNvSpPr txBox="1"/>
          <p:nvPr/>
        </p:nvSpPr>
        <p:spPr>
          <a:xfrm>
            <a:off x="7506517" y="1147302"/>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Calibri" panose="020F0502020204030204" pitchFamily="34" charset="0"/>
              </a:rPr>
              <a:t>Data Acquisition Electronics</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sp>
        <p:nvSpPr>
          <p:cNvPr id="11" name="Freeform 3"/>
          <p:cNvSpPr/>
          <p:nvPr/>
        </p:nvSpPr>
        <p:spPr>
          <a:xfrm>
            <a:off x="384106" y="4345247"/>
            <a:ext cx="13757343"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Think Fast!</a:t>
            </a:r>
            <a:endParaRPr lang="zh-CN" altLang="en-US" sz="3600" b="1" dirty="0">
              <a:latin typeface="Avenir"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384106" y="5092700"/>
            <a:ext cx="13757344" cy="314081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sp>
        <p:nvSpPr>
          <p:cNvPr id="131" name="TextBox 130">
            <a:extLst>
              <a:ext uri="{FF2B5EF4-FFF2-40B4-BE49-F238E27FC236}">
                <a16:creationId xmlns:a16="http://schemas.microsoft.com/office/drawing/2014/main" id="{CFFA20DC-03B6-4841-90F1-C08A54A6AD53}"/>
              </a:ext>
            </a:extLst>
          </p:cNvPr>
          <p:cNvSpPr txBox="1"/>
          <p:nvPr/>
        </p:nvSpPr>
        <p:spPr>
          <a:xfrm>
            <a:off x="560865" y="26078724"/>
            <a:ext cx="9017365" cy="4924383"/>
          </a:xfrm>
          <a:prstGeom prst="roundRect">
            <a:avLst/>
          </a:prstGeom>
          <a:noFill/>
          <a:ln>
            <a:solidFill>
              <a:schemeClr val="accent1">
                <a:shade val="50000"/>
              </a:schemeClr>
            </a:solidFill>
          </a:ln>
        </p:spPr>
        <p:txBody>
          <a:bodyPr wrap="square" tIns="91440" rtlCol="0">
            <a:noAutofit/>
          </a:bodyPr>
          <a:lstStyle/>
          <a:p>
            <a:pPr algn="just"/>
            <a:r>
              <a:rPr lang="en-US" b="1">
                <a:latin typeface="Avenir" panose="02000503020000020003" pitchFamily="2" charset="0"/>
                <a:cs typeface="Calibri" panose="020F0502020204030204" pitchFamily="34" charset="0"/>
              </a:rPr>
              <a:t>Silicon Vertex Tracker</a:t>
            </a:r>
          </a:p>
          <a:p>
            <a:pPr algn="just"/>
            <a:r>
              <a:rPr lang="en-US" b="1">
                <a:latin typeface="Avenir" panose="02000503020000020003" pitchFamily="2" charset="0"/>
                <a:cs typeface="Calibri" panose="020F0502020204030204" pitchFamily="34" charset="0"/>
              </a:rPr>
              <a:t>(SVT)</a:t>
            </a:r>
          </a:p>
          <a:p>
            <a:pPr algn="just"/>
            <a:endParaRPr lang="en-US" b="1" dirty="0">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Number of channels: 21504</a:t>
            </a:r>
          </a:p>
          <a:p>
            <a:pPr algn="just"/>
            <a:r>
              <a:rPr lang="en-US">
                <a:latin typeface="Avenir" panose="02000503020000020003" pitchFamily="2" charset="0"/>
                <a:cs typeface="Calibri" panose="020F0502020204030204" pitchFamily="34" charset="0"/>
              </a:rPr>
              <a:t>Raw data rate: 18GB/s</a:t>
            </a:r>
          </a:p>
          <a:p>
            <a:pPr algn="just"/>
            <a:r>
              <a:rPr lang="en-US">
                <a:latin typeface="Avenir" panose="02000503020000020003" pitchFamily="2" charset="0"/>
                <a:cs typeface="Calibri" panose="020F0502020204030204" pitchFamily="34" charset="0"/>
              </a:rPr>
              <a:t>Triggered data rate: 15MB/s</a:t>
            </a:r>
          </a:p>
          <a:p>
            <a:pPr algn="just"/>
            <a:endParaRPr lang="en-US">
              <a:latin typeface="Avenir" panose="02000503020000020003" pitchFamily="2" charset="0"/>
              <a:cs typeface="Calibri" panose="020F0502020204030204" pitchFamily="34" charset="0"/>
            </a:endParaRPr>
          </a:p>
        </p:txBody>
      </p:sp>
      <p:grpSp>
        <p:nvGrpSpPr>
          <p:cNvPr id="94" name="Group 93">
            <a:extLst>
              <a:ext uri="{FF2B5EF4-FFF2-40B4-BE49-F238E27FC236}">
                <a16:creationId xmlns:a16="http://schemas.microsoft.com/office/drawing/2014/main" id="{C13BEE0F-4138-9B4D-BD95-081D1AC29644}"/>
              </a:ext>
            </a:extLst>
          </p:cNvPr>
          <p:cNvGrpSpPr/>
          <p:nvPr/>
        </p:nvGrpSpPr>
        <p:grpSpPr>
          <a:xfrm>
            <a:off x="14359043" y="4342977"/>
            <a:ext cx="15404056" cy="3888951"/>
            <a:chOff x="273050" y="4880131"/>
            <a:chExt cx="28866292" cy="3888951"/>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28866292" cy="621000"/>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Did you know?</a:t>
              </a:r>
              <a:endParaRPr lang="zh-CN" altLang="en-US" sz="3600" b="1" dirty="0">
                <a:latin typeface="Avenir"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100"/>
              <a:ext cx="28866292" cy="314298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508767" y="5288010"/>
            <a:ext cx="13574744" cy="2677656"/>
          </a:xfrm>
          <a:prstGeom prst="rect">
            <a:avLst/>
          </a:prstGeom>
          <a:noFill/>
        </p:spPr>
        <p:txBody>
          <a:bodyPr wrap="square" rtlCol="0">
            <a:spAutoFit/>
          </a:bodyPr>
          <a:lstStyle/>
          <a:p>
            <a:r>
              <a:rPr lang="en-US" sz="2400" dirty="0">
                <a:latin typeface="Avenir" panose="02000503020000020003" pitchFamily="2" charset="0"/>
                <a:cs typeface="Calibri" panose="020F0502020204030204" pitchFamily="34" charset="0"/>
              </a:rPr>
              <a:t>Data acquisition (DAQ) electronics capture electrical signals from all of the experimental detectors, select the data of interest, and record it so it can be analyzed in detail to reconstruct physics events. All in a few billionths of a second. In particular:</a:t>
            </a:r>
          </a:p>
          <a:p>
            <a:endParaRPr lang="en-US" sz="2400" dirty="0">
              <a:latin typeface="Avenir" panose="02000503020000020003" pitchFamily="2" charset="0"/>
              <a:cs typeface="Calibri" panose="020F0502020204030204" pitchFamily="34" charset="0"/>
            </a:endParaRPr>
          </a:p>
          <a:p>
            <a:pPr marL="342900" indent="-342900">
              <a:buFont typeface="Arial" panose="020B0604020202020204" pitchFamily="34" charset="0"/>
              <a:buChar char="•"/>
            </a:pPr>
            <a:r>
              <a:rPr lang="en-US" sz="2400" dirty="0">
                <a:latin typeface="Avenir" panose="02000503020000020003" pitchFamily="2" charset="0"/>
                <a:cs typeface="Calibri" panose="020F0502020204030204" pitchFamily="34" charset="0"/>
              </a:rPr>
              <a:t>It selects events of interest from a data flow of 2Tb/s</a:t>
            </a:r>
          </a:p>
          <a:p>
            <a:pPr marL="342900" indent="-342900">
              <a:buFont typeface="Arial" panose="020B0604020202020204" pitchFamily="34" charset="0"/>
              <a:buChar char="•"/>
            </a:pPr>
            <a:r>
              <a:rPr lang="en-US" sz="2400" dirty="0">
                <a:latin typeface="Avenir" panose="02000503020000020003" pitchFamily="2" charset="0"/>
                <a:cs typeface="Calibri" panose="020F0502020204030204" pitchFamily="34" charset="0"/>
              </a:rPr>
              <a:t>It records triggered events at up to 20kHz – from nearly 100,000 different detector channels</a:t>
            </a:r>
          </a:p>
          <a:p>
            <a:pPr marL="342900" indent="-342900">
              <a:buFont typeface="Arial" panose="020B0604020202020204" pitchFamily="34" charset="0"/>
              <a:buChar char="•"/>
            </a:pPr>
            <a:r>
              <a:rPr lang="en-US" sz="2400" dirty="0">
                <a:latin typeface="Avenir" panose="02000503020000020003" pitchFamily="2" charset="0"/>
                <a:cs typeface="Calibri" panose="020F0502020204030204" pitchFamily="34" charset="0"/>
              </a:rPr>
              <a:t>It records data to disk at up to 1GByte/sec 24 hours a day</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14470687" y="5024856"/>
            <a:ext cx="15022674" cy="2862322"/>
          </a:xfrm>
          <a:prstGeom prst="rect">
            <a:avLst/>
          </a:prstGeom>
          <a:noFill/>
        </p:spPr>
        <p:txBody>
          <a:bodyPr wrap="square" rtlCol="0">
            <a:spAutoFit/>
          </a:bodyPr>
          <a:lstStyle/>
          <a:p>
            <a:endParaRPr lang="en-US" dirty="0">
              <a:latin typeface="Avenir" panose="02000503020000020003" pitchFamily="2" charset="0"/>
              <a:cs typeface="Calibri" panose="020F0502020204030204" pitchFamily="34" charset="0"/>
            </a:endParaRPr>
          </a:p>
          <a:p>
            <a:pPr marL="342900" indent="-342900">
              <a:buFont typeface="Arial" panose="020B0604020202020204" pitchFamily="34" charset="0"/>
              <a:buChar char="•"/>
            </a:pPr>
            <a:r>
              <a:rPr lang="en-US" dirty="0">
                <a:latin typeface="Avenir" panose="02000503020000020003" pitchFamily="2" charset="0"/>
                <a:cs typeface="Calibri" panose="020F0502020204030204" pitchFamily="34" charset="0"/>
              </a:rPr>
              <a:t>The Flash Analog to Digital Converter (FADC250) samples analog voltages 250 million times per second. Hall B has over 4,000 channels. This is an enormous bandwidth: 1 million megabytes per second. It is the equivalent of streaming 300,000 Ultra HD (4K quality) movies at the same time.</a:t>
            </a:r>
          </a:p>
          <a:p>
            <a:pPr marL="342900" indent="-342900">
              <a:buFont typeface="Arial" panose="020B0604020202020204" pitchFamily="34" charset="0"/>
              <a:buChar char="•"/>
            </a:pPr>
            <a:endParaRPr lang="en-US" dirty="0">
              <a:latin typeface="Avenir" panose="02000503020000020003" pitchFamily="2" charset="0"/>
              <a:cs typeface="Calibri" panose="020F0502020204030204" pitchFamily="34" charset="0"/>
            </a:endParaRPr>
          </a:p>
          <a:p>
            <a:pPr marL="342900" indent="-342900">
              <a:buFont typeface="Arial" panose="020B0604020202020204" pitchFamily="34" charset="0"/>
              <a:buChar char="•"/>
            </a:pPr>
            <a:r>
              <a:rPr lang="en-US" dirty="0">
                <a:latin typeface="Avenir" panose="02000503020000020003" pitchFamily="2" charset="0"/>
                <a:cs typeface="Calibri" panose="020F0502020204030204" pitchFamily="34" charset="0"/>
              </a:rPr>
              <a:t>Some of the fastest links used at JLab send electrical or optical pulses as narrow as 1/10 of a billion of a second to transmit a single bit of information</a:t>
            </a:r>
          </a:p>
          <a:p>
            <a:pPr marL="342900" indent="-342900">
              <a:buFont typeface="Arial" panose="020B0604020202020204" pitchFamily="34" charset="0"/>
              <a:buChar char="•"/>
            </a:pPr>
            <a:endParaRPr lang="en-US" dirty="0">
              <a:latin typeface="Avenir" panose="02000503020000020003" pitchFamily="2" charset="0"/>
              <a:cs typeface="Calibri" panose="020F0502020204030204" pitchFamily="34" charset="0"/>
            </a:endParaRPr>
          </a:p>
          <a:p>
            <a:pPr marL="342900" indent="-342900">
              <a:buFont typeface="Arial" panose="020B0604020202020204" pitchFamily="34" charset="0"/>
              <a:buChar char="•"/>
            </a:pPr>
            <a:r>
              <a:rPr lang="en-US" dirty="0">
                <a:latin typeface="Avenir" panose="02000503020000020003" pitchFamily="2" charset="0"/>
                <a:cs typeface="Calibri" panose="020F0502020204030204" pitchFamily="34" charset="0"/>
              </a:rPr>
              <a:t>At JLab we use custom electronics to synchronize all detector channels. This is done using hundred of fiber optic cables and precision electrical circuits so all modules have count together – with relative time measurement error less than a few trillionths of a second.</a:t>
            </a:r>
          </a:p>
        </p:txBody>
      </p:sp>
      <p:cxnSp>
        <p:nvCxnSpPr>
          <p:cNvPr id="12" name="Straight Arrow Connector 11">
            <a:extLst>
              <a:ext uri="{FF2B5EF4-FFF2-40B4-BE49-F238E27FC236}">
                <a16:creationId xmlns:a16="http://schemas.microsoft.com/office/drawing/2014/main" id="{693735D8-B120-BA41-8A3F-E299849C5F0E}"/>
              </a:ext>
            </a:extLst>
          </p:cNvPr>
          <p:cNvCxnSpPr>
            <a:cxnSpLocks/>
          </p:cNvCxnSpPr>
          <p:nvPr/>
        </p:nvCxnSpPr>
        <p:spPr>
          <a:xfrm flipV="1">
            <a:off x="4521587" y="9416744"/>
            <a:ext cx="323463" cy="2781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3733721-AF24-654E-9F4F-69A4D13C4A8C}"/>
              </a:ext>
            </a:extLst>
          </p:cNvPr>
          <p:cNvCxnSpPr>
            <a:cxnSpLocks/>
          </p:cNvCxnSpPr>
          <p:nvPr/>
        </p:nvCxnSpPr>
        <p:spPr>
          <a:xfrm>
            <a:off x="4508432" y="9706867"/>
            <a:ext cx="641418" cy="62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BB39634A-7C6F-ED40-9824-50F1F91564E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667"/>
          <a:stretch/>
        </p:blipFill>
        <p:spPr>
          <a:xfrm>
            <a:off x="4633805" y="16646704"/>
            <a:ext cx="3640245" cy="3200400"/>
          </a:xfrm>
          <a:prstGeom prst="rect">
            <a:avLst/>
          </a:prstGeom>
        </p:spPr>
      </p:pic>
      <p:pic>
        <p:nvPicPr>
          <p:cNvPr id="112" name="Picture 111">
            <a:extLst>
              <a:ext uri="{FF2B5EF4-FFF2-40B4-BE49-F238E27FC236}">
                <a16:creationId xmlns:a16="http://schemas.microsoft.com/office/drawing/2014/main" id="{A333FD0E-2038-0640-8B90-CB6643F50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064" y="21286279"/>
            <a:ext cx="4106140" cy="4505549"/>
          </a:xfrm>
          <a:prstGeom prst="rect">
            <a:avLst/>
          </a:prstGeom>
        </p:spPr>
      </p:pic>
      <p:pic>
        <p:nvPicPr>
          <p:cNvPr id="113" name="Picture 112" descr="IMG_0696.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4006850" y="13046254"/>
            <a:ext cx="5065865" cy="3200400"/>
          </a:xfrm>
          <a:prstGeom prst="rect">
            <a:avLst/>
          </a:prstGeom>
        </p:spPr>
      </p:pic>
      <p:pic>
        <p:nvPicPr>
          <p:cNvPr id="118" name="Picture 117">
            <a:extLst>
              <a:ext uri="{FF2B5EF4-FFF2-40B4-BE49-F238E27FC236}">
                <a16:creationId xmlns:a16="http://schemas.microsoft.com/office/drawing/2014/main" id="{BDB1C090-31E2-BF4B-8197-081663C89D1E}"/>
              </a:ext>
            </a:extLst>
          </p:cNvPr>
          <p:cNvPicPr>
            <a:picLocks noChangeAspect="1"/>
          </p:cNvPicPr>
          <p:nvPr/>
        </p:nvPicPr>
        <p:blipFill rotWithShape="1">
          <a:blip r:embed="rId7"/>
          <a:srcRect l="7343"/>
          <a:stretch/>
        </p:blipFill>
        <p:spPr>
          <a:xfrm>
            <a:off x="14413699" y="12966844"/>
            <a:ext cx="3953880" cy="3200400"/>
          </a:xfrm>
          <a:prstGeom prst="rect">
            <a:avLst/>
          </a:prstGeom>
        </p:spPr>
      </p:pic>
      <p:pic>
        <p:nvPicPr>
          <p:cNvPr id="119" name="Picture 118">
            <a:extLst>
              <a:ext uri="{FF2B5EF4-FFF2-40B4-BE49-F238E27FC236}">
                <a16:creationId xmlns:a16="http://schemas.microsoft.com/office/drawing/2014/main" id="{796AA463-3908-CB48-8C2A-F811B012EE1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8088"/>
          <a:stretch/>
        </p:blipFill>
        <p:spPr>
          <a:xfrm>
            <a:off x="3643925" y="9451401"/>
            <a:ext cx="2344125" cy="3200400"/>
          </a:xfrm>
          <a:prstGeom prst="rect">
            <a:avLst/>
          </a:prstGeom>
        </p:spPr>
      </p:pic>
      <p:pic>
        <p:nvPicPr>
          <p:cNvPr id="121" name="Picture 120">
            <a:extLst>
              <a:ext uri="{FF2B5EF4-FFF2-40B4-BE49-F238E27FC236}">
                <a16:creationId xmlns:a16="http://schemas.microsoft.com/office/drawing/2014/main" id="{654E0FDA-637E-294B-89F9-6089E9B3ADC6}"/>
              </a:ext>
            </a:extLst>
          </p:cNvPr>
          <p:cNvPicPr>
            <a:picLocks noChangeAspect="1"/>
          </p:cNvPicPr>
          <p:nvPr/>
        </p:nvPicPr>
        <p:blipFill>
          <a:blip r:embed="rId9"/>
          <a:stretch>
            <a:fillRect/>
          </a:stretch>
        </p:blipFill>
        <p:spPr>
          <a:xfrm>
            <a:off x="5204879" y="26219010"/>
            <a:ext cx="3496100" cy="4635914"/>
          </a:xfrm>
          <a:prstGeom prst="rect">
            <a:avLst/>
          </a:prstGeom>
        </p:spPr>
      </p:pic>
      <p:pic>
        <p:nvPicPr>
          <p:cNvPr id="15" name="Picture 14"/>
          <p:cNvPicPr>
            <a:picLocks noChangeAspect="1"/>
          </p:cNvPicPr>
          <p:nvPr/>
        </p:nvPicPr>
        <p:blipFill>
          <a:blip r:embed="rId10"/>
          <a:stretch>
            <a:fillRect/>
          </a:stretch>
        </p:blipFill>
        <p:spPr>
          <a:xfrm>
            <a:off x="13100425" y="16583736"/>
            <a:ext cx="5003425" cy="3200400"/>
          </a:xfrm>
          <a:prstGeom prst="rect">
            <a:avLst/>
          </a:prstGeom>
        </p:spPr>
      </p:pic>
      <p:pic>
        <p:nvPicPr>
          <p:cNvPr id="16" name="Picture 15"/>
          <p:cNvPicPr>
            <a:picLocks noChangeAspect="1"/>
          </p:cNvPicPr>
          <p:nvPr/>
        </p:nvPicPr>
        <p:blipFill>
          <a:blip r:embed="rId11"/>
          <a:stretch>
            <a:fillRect/>
          </a:stretch>
        </p:blipFill>
        <p:spPr>
          <a:xfrm>
            <a:off x="16142720" y="9498888"/>
            <a:ext cx="2962379" cy="3200400"/>
          </a:xfrm>
          <a:prstGeom prst="rect">
            <a:avLst/>
          </a:prstGeom>
        </p:spPr>
      </p:pic>
      <p:sp>
        <p:nvSpPr>
          <p:cNvPr id="126" name="TextBox 125">
            <a:extLst>
              <a:ext uri="{FF2B5EF4-FFF2-40B4-BE49-F238E27FC236}">
                <a16:creationId xmlns:a16="http://schemas.microsoft.com/office/drawing/2014/main" id="{CFFA20DC-03B6-4841-90F1-C08A54A6AD53}"/>
              </a:ext>
            </a:extLst>
          </p:cNvPr>
          <p:cNvSpPr txBox="1"/>
          <p:nvPr/>
        </p:nvSpPr>
        <p:spPr>
          <a:xfrm>
            <a:off x="9493248" y="16499003"/>
            <a:ext cx="9982153" cy="3429000"/>
          </a:xfrm>
          <a:prstGeom prst="roundRect">
            <a:avLst/>
          </a:prstGeom>
          <a:noFill/>
          <a:ln>
            <a:solidFill>
              <a:schemeClr val="accent1">
                <a:shade val="50000"/>
              </a:schemeClr>
            </a:solidFill>
          </a:ln>
        </p:spPr>
        <p:txBody>
          <a:bodyPr wrap="square" tIns="91440" rtlCol="0">
            <a:noAutofit/>
          </a:bodyPr>
          <a:lstStyle/>
          <a:p>
            <a:pPr algn="just"/>
            <a:r>
              <a:rPr lang="en-US" b="1">
                <a:latin typeface="Avenir" panose="02000503020000020003" pitchFamily="2" charset="0"/>
                <a:cs typeface="Calibri" panose="020F0502020204030204" pitchFamily="34" charset="0"/>
              </a:rPr>
              <a:t>Forward Tagger</a:t>
            </a:r>
          </a:p>
          <a:p>
            <a:pPr algn="just"/>
            <a:r>
              <a:rPr lang="en-US" b="1">
                <a:latin typeface="Avenir" panose="02000503020000020003" pitchFamily="2" charset="0"/>
                <a:cs typeface="Calibri" panose="020F0502020204030204" pitchFamily="34" charset="0"/>
              </a:rPr>
              <a:t>(FT)</a:t>
            </a:r>
          </a:p>
          <a:p>
            <a:pPr algn="just"/>
            <a:endParaRPr lang="en-US" b="1" dirty="0">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Number of channels: 448</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Raw data rate: 168GB/s</a:t>
            </a:r>
          </a:p>
          <a:p>
            <a:pPr algn="just"/>
            <a:endParaRPr lang="en-US">
              <a:latin typeface="Avenir" panose="02000503020000020003" pitchFamily="2" charset="0"/>
              <a:cs typeface="Calibri" panose="020F0502020204030204" pitchFamily="34" charset="0"/>
            </a:endParaRPr>
          </a:p>
          <a:p>
            <a:pPr algn="just"/>
            <a:r>
              <a:rPr lang="en-US">
                <a:latin typeface="Avenir" panose="02000503020000020003" pitchFamily="2" charset="0"/>
                <a:cs typeface="Calibri" panose="020F0502020204030204" pitchFamily="34" charset="0"/>
              </a:rPr>
              <a:t>Triggered data rate: 72MB/s</a:t>
            </a:r>
          </a:p>
          <a:p>
            <a:pPr algn="just"/>
            <a:endParaRPr lang="en-US">
              <a:latin typeface="Avenir" panose="02000503020000020003" pitchFamily="2" charset="0"/>
              <a:cs typeface="Calibri" panose="020F0502020204030204" pitchFamily="34" charset="0"/>
            </a:endParaRPr>
          </a:p>
        </p:txBody>
      </p:sp>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117878" y="11385710"/>
            <a:ext cx="7063240" cy="4800600"/>
          </a:xfrm>
          <a:prstGeom prst="rect">
            <a:avLst/>
          </a:prstGeom>
        </p:spPr>
      </p:pic>
      <p:sp>
        <p:nvSpPr>
          <p:cNvPr id="5" name="Right Arrow 4"/>
          <p:cNvSpPr/>
          <p:nvPr/>
        </p:nvSpPr>
        <p:spPr>
          <a:xfrm>
            <a:off x="19932814" y="12624636"/>
            <a:ext cx="1069011" cy="706620"/>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6" name="Right Brace 5"/>
          <p:cNvSpPr/>
          <p:nvPr/>
        </p:nvSpPr>
        <p:spPr>
          <a:xfrm>
            <a:off x="19670378" y="9416743"/>
            <a:ext cx="451759" cy="10511259"/>
          </a:xfrm>
          <a:prstGeom prst="rightBrace">
            <a:avLst>
              <a:gd name="adj1" fmla="val 8333"/>
              <a:gd name="adj2" fmla="val 33799"/>
            </a:avLst>
          </a:prstGeom>
          <a:ln w="50800">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panose="02000503020000020003" pitchFamily="2" charset="0"/>
            </a:endParaRPr>
          </a:p>
        </p:txBody>
      </p:sp>
      <p:sp>
        <p:nvSpPr>
          <p:cNvPr id="128" name="TextBox 127">
            <a:extLst>
              <a:ext uri="{FF2B5EF4-FFF2-40B4-BE49-F238E27FC236}">
                <a16:creationId xmlns:a16="http://schemas.microsoft.com/office/drawing/2014/main" id="{0CDF6AF0-31EC-4C48-8296-A976C82E10CA}"/>
              </a:ext>
            </a:extLst>
          </p:cNvPr>
          <p:cNvSpPr txBox="1"/>
          <p:nvPr/>
        </p:nvSpPr>
        <p:spPr>
          <a:xfrm>
            <a:off x="19517344" y="12082186"/>
            <a:ext cx="1873727" cy="446276"/>
          </a:xfrm>
          <a:prstGeom prst="rect">
            <a:avLst/>
          </a:prstGeom>
          <a:noFill/>
          <a:ln>
            <a:noFill/>
          </a:ln>
        </p:spPr>
        <p:txBody>
          <a:bodyPr wrap="square" tIns="91440" rtlCol="0">
            <a:spAutoFit/>
          </a:bodyPr>
          <a:lstStyle/>
          <a:p>
            <a:pPr algn="ctr"/>
            <a:r>
              <a:rPr lang="en-US" sz="2000" b="1" dirty="0">
                <a:latin typeface="Avenir" panose="02000503020000020003" pitchFamily="2" charset="0"/>
                <a:cs typeface="Calibri" panose="020F0502020204030204" pitchFamily="34" charset="0"/>
              </a:rPr>
              <a:t>1.2TB/s</a:t>
            </a:r>
          </a:p>
        </p:txBody>
      </p:sp>
      <p:sp>
        <p:nvSpPr>
          <p:cNvPr id="139" name="TextBox 138">
            <a:extLst>
              <a:ext uri="{FF2B5EF4-FFF2-40B4-BE49-F238E27FC236}">
                <a16:creationId xmlns:a16="http://schemas.microsoft.com/office/drawing/2014/main" id="{0CDF6AF0-31EC-4C48-8296-A976C82E10CA}"/>
              </a:ext>
            </a:extLst>
          </p:cNvPr>
          <p:cNvSpPr txBox="1"/>
          <p:nvPr/>
        </p:nvSpPr>
        <p:spPr>
          <a:xfrm>
            <a:off x="21117878" y="16289042"/>
            <a:ext cx="7046172" cy="692497"/>
          </a:xfrm>
          <a:prstGeom prst="rect">
            <a:avLst/>
          </a:prstGeom>
          <a:noFill/>
          <a:ln>
            <a:solidFill>
              <a:schemeClr val="accent1">
                <a:shade val="50000"/>
              </a:schemeClr>
            </a:solidFill>
          </a:ln>
        </p:spPr>
        <p:txBody>
          <a:bodyPr wrap="square" tIns="91440" rtlCol="0">
            <a:spAutoFit/>
          </a:bodyPr>
          <a:lstStyle/>
          <a:p>
            <a:pPr algn="ctr"/>
            <a:r>
              <a:rPr lang="en-US">
                <a:latin typeface="Avenir" panose="02000503020000020003" pitchFamily="2" charset="0"/>
                <a:cs typeface="Calibri" panose="020F0502020204030204" pitchFamily="34" charset="0"/>
              </a:rPr>
              <a:t>A single crate of FADC readout electronics is show – up to 256 analog inputs that each sample voltage at a rate of 250MHz.</a:t>
            </a:r>
            <a:endParaRPr lang="en-US" dirty="0">
              <a:latin typeface="Avenir" panose="02000503020000020003" pitchFamily="2" charset="0"/>
              <a:cs typeface="Calibri" panose="020F0502020204030204" pitchFamily="34" charset="0"/>
            </a:endParaRPr>
          </a:p>
        </p:txBody>
      </p:sp>
      <p:grpSp>
        <p:nvGrpSpPr>
          <p:cNvPr id="138" name="Group 137">
            <a:extLst>
              <a:ext uri="{FF2B5EF4-FFF2-40B4-BE49-F238E27FC236}">
                <a16:creationId xmlns:a16="http://schemas.microsoft.com/office/drawing/2014/main" id="{E85B806C-2204-AB42-A545-7279213779B8}"/>
              </a:ext>
            </a:extLst>
          </p:cNvPr>
          <p:cNvGrpSpPr/>
          <p:nvPr/>
        </p:nvGrpSpPr>
        <p:grpSpPr>
          <a:xfrm>
            <a:off x="395804" y="38476455"/>
            <a:ext cx="6466629" cy="4203137"/>
            <a:chOff x="273050" y="5171109"/>
            <a:chExt cx="9317958" cy="5874349"/>
          </a:xfrm>
        </p:grpSpPr>
        <p:sp>
          <p:nvSpPr>
            <p:cNvPr id="140" name="Freeform 139">
              <a:extLst>
                <a:ext uri="{FF2B5EF4-FFF2-40B4-BE49-F238E27FC236}">
                  <a16:creationId xmlns:a16="http://schemas.microsoft.com/office/drawing/2014/main" id="{62184687-BC39-FF40-96EF-E6D790D71A6C}"/>
                </a:ext>
              </a:extLst>
            </p:cNvPr>
            <p:cNvSpPr/>
            <p:nvPr/>
          </p:nvSpPr>
          <p:spPr>
            <a:xfrm>
              <a:off x="273050" y="5171109"/>
              <a:ext cx="9317958" cy="840987"/>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600" b="1" dirty="0">
                  <a:latin typeface="Avenir" panose="02000503020000020003" pitchFamily="2" charset="0"/>
                </a:rPr>
                <a:t>Contributing Institutions</a:t>
              </a:r>
              <a:endParaRPr lang="zh-CN" altLang="en-US" sz="3600" b="1" dirty="0">
                <a:latin typeface="Avenir" panose="02000503020000020003" pitchFamily="2" charset="0"/>
              </a:endParaRPr>
            </a:p>
          </p:txBody>
        </p:sp>
        <p:sp>
          <p:nvSpPr>
            <p:cNvPr id="141" name="Rectangle 140">
              <a:extLst>
                <a:ext uri="{FF2B5EF4-FFF2-40B4-BE49-F238E27FC236}">
                  <a16:creationId xmlns:a16="http://schemas.microsoft.com/office/drawing/2014/main" id="{782D6FF9-7AE5-8244-867C-7E3F25D5E396}"/>
                </a:ext>
              </a:extLst>
            </p:cNvPr>
            <p:cNvSpPr/>
            <p:nvPr/>
          </p:nvSpPr>
          <p:spPr>
            <a:xfrm>
              <a:off x="273050" y="6136288"/>
              <a:ext cx="9317958" cy="490917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457200" indent="-457200" algn="just">
                <a:buFont typeface="Arial" panose="020B0604020202020204" pitchFamily="34" charset="0"/>
                <a:buChar char="•"/>
              </a:pPr>
              <a:r>
                <a:rPr lang="en-US" sz="2400" dirty="0">
                  <a:solidFill>
                    <a:schemeClr val="tx1"/>
                  </a:solidFill>
                  <a:latin typeface="Avenir" panose="02000503020000020003" pitchFamily="2" charset="0"/>
                </a:rPr>
                <a:t>Jefferson Lab, Newport News, VA, USA</a:t>
              </a:r>
            </a:p>
            <a:p>
              <a:pPr marL="457200" indent="-457200" algn="just">
                <a:buFont typeface="Arial" panose="020B0604020202020204" pitchFamily="34" charset="0"/>
                <a:buChar char="•"/>
              </a:pPr>
              <a:r>
                <a:rPr lang="en-US" sz="2400" dirty="0">
                  <a:solidFill>
                    <a:schemeClr val="tx1"/>
                  </a:solidFill>
                  <a:latin typeface="Avenir" panose="02000503020000020003" pitchFamily="2" charset="0"/>
                </a:rPr>
                <a:t>INFN, Ferrara, Italy</a:t>
              </a:r>
            </a:p>
            <a:p>
              <a:pPr marL="457200" indent="-457200" algn="just">
                <a:buFont typeface="Arial" panose="020B0604020202020204" pitchFamily="34" charset="0"/>
                <a:buChar char="•"/>
              </a:pPr>
              <a:r>
                <a:rPr lang="en-US" sz="2400" dirty="0">
                  <a:solidFill>
                    <a:schemeClr val="tx1"/>
                  </a:solidFill>
                  <a:latin typeface="Avenir" panose="02000503020000020003" pitchFamily="2" charset="0"/>
                </a:rPr>
                <a:t>IRFU, CEA </a:t>
              </a:r>
              <a:r>
                <a:rPr lang="en-US" sz="2400" dirty="0" err="1">
                  <a:solidFill>
                    <a:schemeClr val="tx1"/>
                  </a:solidFill>
                  <a:latin typeface="Avenir" panose="02000503020000020003" pitchFamily="2" charset="0"/>
                </a:rPr>
                <a:t>Saclay</a:t>
              </a:r>
              <a:r>
                <a:rPr lang="en-US" sz="2400" dirty="0">
                  <a:solidFill>
                    <a:schemeClr val="tx1"/>
                  </a:solidFill>
                  <a:latin typeface="Avenir" panose="02000503020000020003" pitchFamily="2" charset="0"/>
                </a:rPr>
                <a:t>, France</a:t>
              </a:r>
            </a:p>
          </p:txBody>
        </p:sp>
      </p:grpSp>
      <p:pic>
        <p:nvPicPr>
          <p:cNvPr id="4" name="Picture 3"/>
          <p:cNvPicPr>
            <a:picLocks noChangeAspect="1"/>
          </p:cNvPicPr>
          <p:nvPr/>
        </p:nvPicPr>
        <p:blipFill rotWithShape="1">
          <a:blip r:embed="rId13"/>
          <a:srcRect l="59141" t="16216" r="1681" b="34548"/>
          <a:stretch/>
        </p:blipFill>
        <p:spPr>
          <a:xfrm>
            <a:off x="23847082" y="17357616"/>
            <a:ext cx="4393769" cy="2499303"/>
          </a:xfrm>
          <a:prstGeom prst="rect">
            <a:avLst/>
          </a:prstGeom>
        </p:spPr>
      </p:pic>
      <p:sp>
        <p:nvSpPr>
          <p:cNvPr id="144" name="TextBox 143">
            <a:extLst>
              <a:ext uri="{FF2B5EF4-FFF2-40B4-BE49-F238E27FC236}">
                <a16:creationId xmlns:a16="http://schemas.microsoft.com/office/drawing/2014/main" id="{0CDF6AF0-31EC-4C48-8296-A976C82E10CA}"/>
              </a:ext>
            </a:extLst>
          </p:cNvPr>
          <p:cNvSpPr txBox="1"/>
          <p:nvPr/>
        </p:nvSpPr>
        <p:spPr>
          <a:xfrm>
            <a:off x="20203071" y="17841880"/>
            <a:ext cx="2851390" cy="1800493"/>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The waveform shows data from FADC250 that was captured from a cosmic ray signal from a single channel/PMT </a:t>
            </a:r>
          </a:p>
          <a:p>
            <a:pPr algn="ctr"/>
            <a:r>
              <a:rPr lang="en-US" dirty="0">
                <a:latin typeface="Avenir" panose="02000503020000020003" pitchFamily="2" charset="0"/>
                <a:cs typeface="Calibri" panose="020F0502020204030204" pitchFamily="34" charset="0"/>
              </a:rPr>
              <a:t>(in the </a:t>
            </a:r>
            <a:r>
              <a:rPr lang="en-US">
                <a:latin typeface="Avenir" panose="02000503020000020003" pitchFamily="2" charset="0"/>
                <a:cs typeface="Calibri" panose="020F0502020204030204" pitchFamily="34" charset="0"/>
              </a:rPr>
              <a:t>EC detector).</a:t>
            </a:r>
          </a:p>
        </p:txBody>
      </p:sp>
      <p:sp>
        <p:nvSpPr>
          <p:cNvPr id="145" name="TextBox 144">
            <a:extLst>
              <a:ext uri="{FF2B5EF4-FFF2-40B4-BE49-F238E27FC236}">
                <a16:creationId xmlns:a16="http://schemas.microsoft.com/office/drawing/2014/main" id="{0CDF6AF0-31EC-4C48-8296-A976C82E10CA}"/>
              </a:ext>
            </a:extLst>
          </p:cNvPr>
          <p:cNvSpPr txBox="1"/>
          <p:nvPr/>
        </p:nvSpPr>
        <p:spPr>
          <a:xfrm>
            <a:off x="25320379" y="19759412"/>
            <a:ext cx="1406572" cy="415498"/>
          </a:xfrm>
          <a:prstGeom prst="rect">
            <a:avLst/>
          </a:prstGeom>
          <a:noFill/>
          <a:ln>
            <a:noFill/>
          </a:ln>
        </p:spPr>
        <p:txBody>
          <a:bodyPr wrap="square" tIns="91440" rtlCol="0">
            <a:spAutoFit/>
          </a:bodyPr>
          <a:lstStyle/>
          <a:p>
            <a:pPr algn="ctr"/>
            <a:r>
              <a:rPr lang="en-US" dirty="0">
                <a:latin typeface="Avenir" panose="02000503020000020003" pitchFamily="2" charset="0"/>
                <a:cs typeface="Calibri" panose="020F0502020204030204" pitchFamily="34" charset="0"/>
              </a:rPr>
              <a:t>268ns</a:t>
            </a:r>
          </a:p>
        </p:txBody>
      </p:sp>
      <p:cxnSp>
        <p:nvCxnSpPr>
          <p:cNvPr id="9" name="Straight Arrow Connector 8"/>
          <p:cNvCxnSpPr>
            <a:cxnSpLocks/>
          </p:cNvCxnSpPr>
          <p:nvPr/>
        </p:nvCxnSpPr>
        <p:spPr>
          <a:xfrm>
            <a:off x="26584068" y="19978653"/>
            <a:ext cx="16365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6" name="Straight Arrow Connector 145"/>
          <p:cNvCxnSpPr>
            <a:cxnSpLocks/>
          </p:cNvCxnSpPr>
          <p:nvPr/>
        </p:nvCxnSpPr>
        <p:spPr>
          <a:xfrm flipH="1">
            <a:off x="23847082" y="19953076"/>
            <a:ext cx="14957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7" name="TextBox 146">
            <a:extLst>
              <a:ext uri="{FF2B5EF4-FFF2-40B4-BE49-F238E27FC236}">
                <a16:creationId xmlns:a16="http://schemas.microsoft.com/office/drawing/2014/main" id="{0CDF6AF0-31EC-4C48-8296-A976C82E10CA}"/>
              </a:ext>
            </a:extLst>
          </p:cNvPr>
          <p:cNvSpPr txBox="1"/>
          <p:nvPr/>
        </p:nvSpPr>
        <p:spPr>
          <a:xfrm>
            <a:off x="22980650" y="18461040"/>
            <a:ext cx="801463" cy="415498"/>
          </a:xfrm>
          <a:prstGeom prst="rect">
            <a:avLst/>
          </a:prstGeom>
          <a:noFill/>
          <a:ln>
            <a:noFill/>
          </a:ln>
        </p:spPr>
        <p:txBody>
          <a:bodyPr wrap="square" tIns="91440" rtlCol="0">
            <a:spAutoFit/>
          </a:bodyPr>
          <a:lstStyle/>
          <a:p>
            <a:pPr algn="ctr"/>
            <a:r>
              <a:rPr lang="en-US">
                <a:latin typeface="Avenir" panose="02000503020000020003" pitchFamily="2" charset="0"/>
                <a:cs typeface="Calibri" panose="020F0502020204030204" pitchFamily="34" charset="0"/>
              </a:rPr>
              <a:t>50mV</a:t>
            </a:r>
            <a:endParaRPr lang="en-US" dirty="0">
              <a:latin typeface="Avenir" panose="02000503020000020003" pitchFamily="2" charset="0"/>
              <a:cs typeface="Calibri" panose="020F0502020204030204" pitchFamily="34" charset="0"/>
            </a:endParaRPr>
          </a:p>
        </p:txBody>
      </p:sp>
      <p:cxnSp>
        <p:nvCxnSpPr>
          <p:cNvPr id="148" name="Straight Arrow Connector 147"/>
          <p:cNvCxnSpPr/>
          <p:nvPr/>
        </p:nvCxnSpPr>
        <p:spPr>
          <a:xfrm flipV="1">
            <a:off x="23496760" y="17423867"/>
            <a:ext cx="18868" cy="11195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9" name="Straight Arrow Connector 148"/>
          <p:cNvCxnSpPr/>
          <p:nvPr/>
        </p:nvCxnSpPr>
        <p:spPr>
          <a:xfrm>
            <a:off x="23496760" y="18876538"/>
            <a:ext cx="0" cy="10751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1" name="TextBox 150">
            <a:extLst>
              <a:ext uri="{FF2B5EF4-FFF2-40B4-BE49-F238E27FC236}">
                <a16:creationId xmlns:a16="http://schemas.microsoft.com/office/drawing/2014/main" id="{0CDF6AF0-31EC-4C48-8296-A976C82E10CA}"/>
              </a:ext>
            </a:extLst>
          </p:cNvPr>
          <p:cNvSpPr txBox="1"/>
          <p:nvPr/>
        </p:nvSpPr>
        <p:spPr>
          <a:xfrm>
            <a:off x="21001826" y="9237392"/>
            <a:ext cx="7162224" cy="2077492"/>
          </a:xfrm>
          <a:prstGeom prst="rect">
            <a:avLst/>
          </a:prstGeom>
          <a:noFill/>
          <a:ln>
            <a:solidFill>
              <a:schemeClr val="accent1">
                <a:shade val="50000"/>
              </a:schemeClr>
            </a:solidFill>
          </a:ln>
        </p:spPr>
        <p:txBody>
          <a:bodyPr wrap="square" tIns="91440" rtlCol="0">
            <a:spAutoFit/>
          </a:bodyPr>
          <a:lstStyle/>
          <a:p>
            <a:pPr algn="ctr"/>
            <a:r>
              <a:rPr lang="en-US" b="1">
                <a:latin typeface="Avenir" panose="02000503020000020003" pitchFamily="2" charset="0"/>
                <a:cs typeface="Calibri" panose="020F0502020204030204" pitchFamily="34" charset="0"/>
              </a:rPr>
              <a:t>FADC250 Readout Specs in CLAS12</a:t>
            </a:r>
          </a:p>
          <a:p>
            <a:pPr algn="ctr"/>
            <a:endParaRPr lang="en-US" b="1">
              <a:latin typeface="Avenir" panose="02000503020000020003" pitchFamily="2" charset="0"/>
              <a:cs typeface="Calibri" panose="020F0502020204030204" pitchFamily="34" charset="0"/>
            </a:endParaRPr>
          </a:p>
          <a:p>
            <a:pPr marL="285750" indent="-285750">
              <a:buFont typeface="Arial" panose="020B0604020202020204" pitchFamily="34" charset="0"/>
              <a:buChar char="•"/>
            </a:pPr>
            <a:r>
              <a:rPr lang="en-US">
                <a:latin typeface="Avenir" panose="02000503020000020003" pitchFamily="2" charset="0"/>
                <a:cs typeface="Calibri" panose="020F0502020204030204" pitchFamily="34" charset="0"/>
              </a:rPr>
              <a:t>Sample rate: 250MHz</a:t>
            </a:r>
          </a:p>
          <a:p>
            <a:pPr marL="285750" indent="-285750">
              <a:buFont typeface="Arial" panose="020B0604020202020204" pitchFamily="34" charset="0"/>
              <a:buChar char="•"/>
            </a:pPr>
            <a:r>
              <a:rPr lang="en-US">
                <a:latin typeface="Avenir" panose="02000503020000020003" pitchFamily="2" charset="0"/>
                <a:cs typeface="Calibri" panose="020F0502020204030204" pitchFamily="34" charset="0"/>
              </a:rPr>
              <a:t>Voltage resolution: 122µV</a:t>
            </a:r>
          </a:p>
          <a:p>
            <a:pPr marL="285750" indent="-285750">
              <a:buFont typeface="Arial" panose="020B0604020202020204" pitchFamily="34" charset="0"/>
              <a:buChar char="•"/>
            </a:pPr>
            <a:r>
              <a:rPr lang="en-US">
                <a:latin typeface="Avenir" panose="02000503020000020003" pitchFamily="2" charset="0"/>
                <a:cs typeface="Calibri" panose="020F0502020204030204" pitchFamily="34" charset="0"/>
              </a:rPr>
              <a:t>24 Crates (crate picture shown above)</a:t>
            </a:r>
          </a:p>
          <a:p>
            <a:pPr marL="285750" indent="-285750">
              <a:buFont typeface="Arial" panose="020B0604020202020204" pitchFamily="34" charset="0"/>
              <a:buChar char="•"/>
            </a:pPr>
            <a:r>
              <a:rPr lang="en-US">
                <a:latin typeface="Avenir" panose="02000503020000020003" pitchFamily="2" charset="0"/>
                <a:cs typeface="Calibri" panose="020F0502020204030204" pitchFamily="34" charset="0"/>
              </a:rPr>
              <a:t>250 FADC modules</a:t>
            </a:r>
          </a:p>
          <a:p>
            <a:pPr marL="285750" indent="-285750">
              <a:buFont typeface="Arial" panose="020B0604020202020204" pitchFamily="34" charset="0"/>
              <a:buChar char="•"/>
            </a:pPr>
            <a:r>
              <a:rPr lang="en-US">
                <a:latin typeface="Avenir" panose="02000503020000020003" pitchFamily="2" charset="0"/>
                <a:cs typeface="Calibri" panose="020F0502020204030204" pitchFamily="34" charset="0"/>
              </a:rPr>
              <a:t>4000 FADC channels</a:t>
            </a:r>
          </a:p>
        </p:txBody>
      </p:sp>
      <p:sp>
        <p:nvSpPr>
          <p:cNvPr id="155" name="Right Arrow 154"/>
          <p:cNvSpPr/>
          <p:nvPr/>
        </p:nvSpPr>
        <p:spPr>
          <a:xfrm>
            <a:off x="24664566" y="23051549"/>
            <a:ext cx="4748925" cy="768091"/>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sp>
        <p:nvSpPr>
          <p:cNvPr id="156" name="Right Arrow 155"/>
          <p:cNvSpPr/>
          <p:nvPr/>
        </p:nvSpPr>
        <p:spPr>
          <a:xfrm>
            <a:off x="24622786" y="28575321"/>
            <a:ext cx="4748925" cy="768091"/>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60" name="Right Arrow 159"/>
          <p:cNvSpPr/>
          <p:nvPr/>
        </p:nvSpPr>
        <p:spPr>
          <a:xfrm>
            <a:off x="24664566" y="32327124"/>
            <a:ext cx="4748925" cy="768091"/>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61" name="TextBox 160">
            <a:extLst>
              <a:ext uri="{FF2B5EF4-FFF2-40B4-BE49-F238E27FC236}">
                <a16:creationId xmlns:a16="http://schemas.microsoft.com/office/drawing/2014/main" id="{0CDF6AF0-31EC-4C48-8296-A976C82E10CA}"/>
              </a:ext>
            </a:extLst>
          </p:cNvPr>
          <p:cNvSpPr txBox="1"/>
          <p:nvPr/>
        </p:nvSpPr>
        <p:spPr>
          <a:xfrm>
            <a:off x="28181118" y="12684756"/>
            <a:ext cx="1549171" cy="446276"/>
          </a:xfrm>
          <a:prstGeom prst="rect">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450MB/s</a:t>
            </a:r>
          </a:p>
        </p:txBody>
      </p:sp>
      <p:sp>
        <p:nvSpPr>
          <p:cNvPr id="162" name="TextBox 161">
            <a:extLst>
              <a:ext uri="{FF2B5EF4-FFF2-40B4-BE49-F238E27FC236}">
                <a16:creationId xmlns:a16="http://schemas.microsoft.com/office/drawing/2014/main" id="{0CDF6AF0-31EC-4C48-8296-A976C82E10CA}"/>
              </a:ext>
            </a:extLst>
          </p:cNvPr>
          <p:cNvSpPr txBox="1"/>
          <p:nvPr/>
        </p:nvSpPr>
        <p:spPr>
          <a:xfrm>
            <a:off x="27283759" y="23212456"/>
            <a:ext cx="1873727" cy="44627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90MB/s</a:t>
            </a:r>
          </a:p>
        </p:txBody>
      </p:sp>
      <p:sp>
        <p:nvSpPr>
          <p:cNvPr id="166" name="TextBox 165">
            <a:extLst>
              <a:ext uri="{FF2B5EF4-FFF2-40B4-BE49-F238E27FC236}">
                <a16:creationId xmlns:a16="http://schemas.microsoft.com/office/drawing/2014/main" id="{0CDF6AF0-31EC-4C48-8296-A976C82E10CA}"/>
              </a:ext>
            </a:extLst>
          </p:cNvPr>
          <p:cNvSpPr txBox="1"/>
          <p:nvPr/>
        </p:nvSpPr>
        <p:spPr>
          <a:xfrm>
            <a:off x="27227186" y="28736228"/>
            <a:ext cx="1873727" cy="446276"/>
          </a:xfrm>
          <a:prstGeom prst="rect">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0800000" scaled="0"/>
          </a:grad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15MB/s</a:t>
            </a:r>
          </a:p>
        </p:txBody>
      </p:sp>
      <p:sp>
        <p:nvSpPr>
          <p:cNvPr id="167" name="TextBox 166">
            <a:extLst>
              <a:ext uri="{FF2B5EF4-FFF2-40B4-BE49-F238E27FC236}">
                <a16:creationId xmlns:a16="http://schemas.microsoft.com/office/drawing/2014/main" id="{0CDF6AF0-31EC-4C48-8296-A976C82E10CA}"/>
              </a:ext>
            </a:extLst>
          </p:cNvPr>
          <p:cNvSpPr txBox="1"/>
          <p:nvPr/>
        </p:nvSpPr>
        <p:spPr>
          <a:xfrm>
            <a:off x="27283761" y="32484537"/>
            <a:ext cx="1873727" cy="446276"/>
          </a:xfrm>
          <a:prstGeom prst="rect">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0800000" scaled="0"/>
          </a:grad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15MB/s</a:t>
            </a:r>
          </a:p>
        </p:txBody>
      </p:sp>
      <p:sp>
        <p:nvSpPr>
          <p:cNvPr id="168" name="Right Arrow 167"/>
          <p:cNvSpPr/>
          <p:nvPr/>
        </p:nvSpPr>
        <p:spPr>
          <a:xfrm>
            <a:off x="24622785" y="35677327"/>
            <a:ext cx="4748925" cy="768091"/>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69" name="TextBox 168">
            <a:extLst>
              <a:ext uri="{FF2B5EF4-FFF2-40B4-BE49-F238E27FC236}">
                <a16:creationId xmlns:a16="http://schemas.microsoft.com/office/drawing/2014/main" id="{0CDF6AF0-31EC-4C48-8296-A976C82E10CA}"/>
              </a:ext>
            </a:extLst>
          </p:cNvPr>
          <p:cNvSpPr txBox="1"/>
          <p:nvPr/>
        </p:nvSpPr>
        <p:spPr>
          <a:xfrm>
            <a:off x="27334845" y="35838235"/>
            <a:ext cx="1873727" cy="446276"/>
          </a:xfrm>
          <a:prstGeom prst="rect">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150MB/s</a:t>
            </a:r>
          </a:p>
        </p:txBody>
      </p:sp>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923250" y="32279949"/>
            <a:ext cx="6400800" cy="480060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904037" y="26840724"/>
            <a:ext cx="6400800" cy="4800600"/>
          </a:xfrm>
          <a:prstGeom prst="rect">
            <a:avLst/>
          </a:prstGeom>
        </p:spPr>
      </p:pic>
      <p:pic>
        <p:nvPicPr>
          <p:cNvPr id="14" name="Picture 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914948" y="21384826"/>
            <a:ext cx="6400800" cy="4800600"/>
          </a:xfrm>
          <a:prstGeom prst="rect">
            <a:avLst/>
          </a:prstGeom>
        </p:spPr>
      </p:pic>
      <p:sp>
        <p:nvSpPr>
          <p:cNvPr id="170" name="Right Arrow 169"/>
          <p:cNvSpPr/>
          <p:nvPr/>
        </p:nvSpPr>
        <p:spPr>
          <a:xfrm>
            <a:off x="9031831" y="23989014"/>
            <a:ext cx="11830723" cy="742645"/>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71" name="Right Arrow 170"/>
          <p:cNvSpPr/>
          <p:nvPr/>
        </p:nvSpPr>
        <p:spPr>
          <a:xfrm>
            <a:off x="12601074" y="27937061"/>
            <a:ext cx="8224684" cy="817834"/>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panose="02000503020000020003" pitchFamily="2" charset="0"/>
            </a:endParaRPr>
          </a:p>
        </p:txBody>
      </p:sp>
      <p:sp>
        <p:nvSpPr>
          <p:cNvPr id="172" name="Right Arrow 171"/>
          <p:cNvSpPr/>
          <p:nvPr/>
        </p:nvSpPr>
        <p:spPr>
          <a:xfrm>
            <a:off x="13900547" y="32327124"/>
            <a:ext cx="7015284" cy="817834"/>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18" name="Picture 17"/>
          <p:cNvPicPr>
            <a:picLocks noChangeAspect="1"/>
          </p:cNvPicPr>
          <p:nvPr/>
        </p:nvPicPr>
        <p:blipFill>
          <a:blip r:embed="rId17"/>
          <a:stretch>
            <a:fillRect/>
          </a:stretch>
        </p:blipFill>
        <p:spPr>
          <a:xfrm>
            <a:off x="4883181" y="31424388"/>
            <a:ext cx="4209905" cy="3200400"/>
          </a:xfrm>
          <a:prstGeom prst="rect">
            <a:avLst/>
          </a:prstGeom>
        </p:spPr>
      </p:pic>
      <p:sp>
        <p:nvSpPr>
          <p:cNvPr id="173" name="Right Arrow 172"/>
          <p:cNvSpPr/>
          <p:nvPr/>
        </p:nvSpPr>
        <p:spPr>
          <a:xfrm>
            <a:off x="14570574" y="36157490"/>
            <a:ext cx="6345256" cy="817834"/>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10" name="Picture 9"/>
          <p:cNvPicPr>
            <a:picLocks noChangeAspect="1"/>
          </p:cNvPicPr>
          <p:nvPr/>
        </p:nvPicPr>
        <p:blipFill>
          <a:blip r:embed="rId18">
            <a:clrChange>
              <a:clrFrom>
                <a:srgbClr val="FFFFFF"/>
              </a:clrFrom>
              <a:clrTo>
                <a:srgbClr val="FFFFFF">
                  <a:alpha val="0"/>
                </a:srgbClr>
              </a:clrTo>
            </a:clrChange>
          </a:blip>
          <a:stretch>
            <a:fillRect/>
          </a:stretch>
        </p:blipFill>
        <p:spPr>
          <a:xfrm>
            <a:off x="4521424" y="35115500"/>
            <a:ext cx="4819426" cy="3200400"/>
          </a:xfrm>
          <a:prstGeom prst="rect">
            <a:avLst/>
          </a:prstGeom>
          <a:effectLst>
            <a:outerShdw blurRad="50800" dist="50800" dir="5400000" algn="ctr" rotWithShape="0">
              <a:schemeClr val="bg1"/>
            </a:outerShdw>
          </a:effectLst>
        </p:spPr>
      </p:pic>
      <p:sp>
        <p:nvSpPr>
          <p:cNvPr id="174" name="TextBox 173">
            <a:extLst>
              <a:ext uri="{FF2B5EF4-FFF2-40B4-BE49-F238E27FC236}">
                <a16:creationId xmlns:a16="http://schemas.microsoft.com/office/drawing/2014/main" id="{0CDF6AF0-31EC-4C48-8296-A976C82E10CA}"/>
              </a:ext>
            </a:extLst>
          </p:cNvPr>
          <p:cNvSpPr txBox="1"/>
          <p:nvPr/>
        </p:nvSpPr>
        <p:spPr>
          <a:xfrm>
            <a:off x="18959393" y="24153624"/>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3024GB/s</a:t>
            </a:r>
          </a:p>
        </p:txBody>
      </p:sp>
      <p:sp>
        <p:nvSpPr>
          <p:cNvPr id="175" name="TextBox 174">
            <a:extLst>
              <a:ext uri="{FF2B5EF4-FFF2-40B4-BE49-F238E27FC236}">
                <a16:creationId xmlns:a16="http://schemas.microsoft.com/office/drawing/2014/main" id="{0CDF6AF0-31EC-4C48-8296-A976C82E10CA}"/>
              </a:ext>
            </a:extLst>
          </p:cNvPr>
          <p:cNvSpPr txBox="1"/>
          <p:nvPr/>
        </p:nvSpPr>
        <p:spPr>
          <a:xfrm>
            <a:off x="18995951" y="28122840"/>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18GB/s</a:t>
            </a:r>
          </a:p>
        </p:txBody>
      </p:sp>
      <p:sp>
        <p:nvSpPr>
          <p:cNvPr id="177" name="TextBox 176">
            <a:extLst>
              <a:ext uri="{FF2B5EF4-FFF2-40B4-BE49-F238E27FC236}">
                <a16:creationId xmlns:a16="http://schemas.microsoft.com/office/drawing/2014/main" id="{0CDF6AF0-31EC-4C48-8296-A976C82E10CA}"/>
              </a:ext>
            </a:extLst>
          </p:cNvPr>
          <p:cNvSpPr txBox="1"/>
          <p:nvPr/>
        </p:nvSpPr>
        <p:spPr>
          <a:xfrm>
            <a:off x="18860226" y="36343269"/>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100GB/s</a:t>
            </a:r>
          </a:p>
        </p:txBody>
      </p:sp>
      <p:sp>
        <p:nvSpPr>
          <p:cNvPr id="7" name="AutoShape 2" descr="https://lh3.googleusercontent.com/STbELGzT-FP6VN8QgDw6z4kp10WPF3MlZWoj6_kFeE6faaSRwrViS7tskO1rEKDUcMmQ9reIZDCAYgHOej4GUe8W9_CPB5Et734JuH1Ix1ZfX7dla0Nj_5yfWLXoXKd5Y91IUBAylzDn-WiCVWJi-LidtF1FoPlTO18aGg5YZ-yyQlv0KjV11g9SsuqZ9RIF2T12v89rzvi3CwMxLxj3vY-hS4-BgTtyjHFI2fINnSZMwPhHgS2K31LvLiJvoM5gcqZoTwNQcvNFGrA9qxOcFIQ5qPqrC2RL2dXLNjhFnXDbUwjvKRWEavjxdktE5uphy33hOXp95wFuVZSCf3TETfYu34FQ62IZRMscxDFAVkeeoBM1JOV6UGeZyxWRkOWP3o7mgGvv6J5RL8ZTeUHa9peAssFXt_lUxxAp5_L5KbTdrq-GdXOsjwJkE5jm9_1RntBI6TAz9CsYDyF2-zTHw_Sd36O5kZW9oa3hI-lQBCKLOhDtYDuK3nXCVNrxY3kmGA4GV2ifXwDBx5lQixRo8WxIIcOWT0d7nGssfQCtytkwxB714Iu75sG3HqXOqpo3qDZQaweATnTwpx4B-b9XolC5CD8uSEG1=w819-h1091-no">
            <a:extLst>
              <a:ext uri="{FF2B5EF4-FFF2-40B4-BE49-F238E27FC236}">
                <a16:creationId xmlns:a16="http://schemas.microsoft.com/office/drawing/2014/main" id="{6ED9DF91-663D-4DF2-B042-0F896A02B7EE}"/>
              </a:ext>
            </a:extLst>
          </p:cNvPr>
          <p:cNvSpPr>
            <a:spLocks noChangeAspect="1" noChangeArrowheads="1"/>
          </p:cNvSpPr>
          <p:nvPr/>
        </p:nvSpPr>
        <p:spPr bwMode="auto">
          <a:xfrm>
            <a:off x="14979650" y="197709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venir" panose="02000503020000020003" pitchFamily="2" charset="0"/>
            </a:endParaRPr>
          </a:p>
        </p:txBody>
      </p:sp>
      <p:pic>
        <p:nvPicPr>
          <p:cNvPr id="1028" name="Picture 4" descr="https://lh3.googleusercontent.com/STbELGzT-FP6VN8QgDw6z4kp10WPF3MlZWoj6_kFeE6faaSRwrViS7tskO1rEKDUcMmQ9reIZDCAYgHOej4GUe8W9_CPB5Et734JuH1Ix1ZfX7dla0Nj_5yfWLXoXKd5Y91IUBAylzDn-WiCVWJi-LidtF1FoPlTO18aGg5YZ-yyQlv0KjV11g9SsuqZ9RIF2T12v89rzvi3CwMxLxj3vY-hS4-BgTtyjHFI2fINnSZMwPhHgS2K31LvLiJvoM5gcqZoTwNQcvNFGrA9qxOcFIQ5qPqrC2RL2dXLNjhFnXDbUwjvKRWEavjxdktE5uphy33hOXp95wFuVZSCf3TETfYu34FQ62IZRMscxDFAVkeeoBM1JOV6UGeZyxWRkOWP3o7mgGvv6J5RL8ZTeUHa9peAssFXt_lUxxAp5_L5KbTdrq-GdXOsjwJkE5jm9_1RntBI6TAz9CsYDyF2-zTHw_Sd36O5kZW9oa3hI-lQBCKLOhDtYDuK3nXCVNrxY3kmGA4GV2ifXwDBx5lQixRo8WxIIcOWT0d7nGssfQCtytkwxB714Iu75sG3HqXOqpo3qDZQaweATnTwpx4B-b9XolC5CD8uSEG1=w819-h1091-no">
            <a:extLst>
              <a:ext uri="{FF2B5EF4-FFF2-40B4-BE49-F238E27FC236}">
                <a16:creationId xmlns:a16="http://schemas.microsoft.com/office/drawing/2014/main" id="{75C2A17F-C43C-41CF-96E1-D0AF551A83B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467449" y="31184124"/>
            <a:ext cx="2486735" cy="3316660"/>
          </a:xfrm>
          <a:prstGeom prst="rect">
            <a:avLst/>
          </a:prstGeom>
          <a:noFill/>
          <a:extLst>
            <a:ext uri="{909E8E84-426E-40DD-AFC4-6F175D3DCCD1}">
              <a14:hiddenFill xmlns:a14="http://schemas.microsoft.com/office/drawing/2010/main">
                <a:solidFill>
                  <a:srgbClr val="FFFFFF"/>
                </a:solidFill>
              </a14:hiddenFill>
            </a:ext>
          </a:extLst>
        </p:spPr>
      </p:pic>
      <p:sp>
        <p:nvSpPr>
          <p:cNvPr id="142" name="Right Arrow 171">
            <a:extLst>
              <a:ext uri="{FF2B5EF4-FFF2-40B4-BE49-F238E27FC236}">
                <a16:creationId xmlns:a16="http://schemas.microsoft.com/office/drawing/2014/main" id="{2CF01A60-3E46-4D8A-9A15-54384B0AED62}"/>
              </a:ext>
            </a:extLst>
          </p:cNvPr>
          <p:cNvSpPr/>
          <p:nvPr/>
        </p:nvSpPr>
        <p:spPr>
          <a:xfrm>
            <a:off x="9087667" y="32550262"/>
            <a:ext cx="2342654" cy="817834"/>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43" name="TextBox 142">
            <a:extLst>
              <a:ext uri="{FF2B5EF4-FFF2-40B4-BE49-F238E27FC236}">
                <a16:creationId xmlns:a16="http://schemas.microsoft.com/office/drawing/2014/main" id="{B93DF857-5ED1-4799-B962-1D4CA46E2639}"/>
              </a:ext>
            </a:extLst>
          </p:cNvPr>
          <p:cNvSpPr txBox="1"/>
          <p:nvPr/>
        </p:nvSpPr>
        <p:spPr>
          <a:xfrm>
            <a:off x="18467399" y="32484537"/>
            <a:ext cx="2857716" cy="446276"/>
          </a:xfrm>
          <a:prstGeom prst="rect">
            <a:avLst/>
          </a:prstGeom>
          <a:no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345Gb/s</a:t>
            </a:r>
          </a:p>
        </p:txBody>
      </p:sp>
      <p:sp>
        <p:nvSpPr>
          <p:cNvPr id="150" name="TextBox 149">
            <a:extLst>
              <a:ext uri="{FF2B5EF4-FFF2-40B4-BE49-F238E27FC236}">
                <a16:creationId xmlns:a16="http://schemas.microsoft.com/office/drawing/2014/main" id="{CD1296D2-0F45-4C9D-AA85-A198D06EFDDA}"/>
              </a:ext>
            </a:extLst>
          </p:cNvPr>
          <p:cNvSpPr txBox="1"/>
          <p:nvPr/>
        </p:nvSpPr>
        <p:spPr>
          <a:xfrm>
            <a:off x="9093683" y="32707675"/>
            <a:ext cx="1998207" cy="446276"/>
          </a:xfrm>
          <a:prstGeom prst="rect">
            <a:avLst/>
          </a:prstGeom>
          <a:no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3128GB/s</a:t>
            </a:r>
          </a:p>
        </p:txBody>
      </p:sp>
      <p:pic>
        <p:nvPicPr>
          <p:cNvPr id="8" name="Picture 7">
            <a:extLst>
              <a:ext uri="{FF2B5EF4-FFF2-40B4-BE49-F238E27FC236}">
                <a16:creationId xmlns:a16="http://schemas.microsoft.com/office/drawing/2014/main" id="{3C85A50F-F6C7-40C2-8A6F-11FDFA223CE2}"/>
              </a:ext>
            </a:extLst>
          </p:cNvPr>
          <p:cNvPicPr>
            <a:picLocks noChangeAspect="1"/>
          </p:cNvPicPr>
          <p:nvPr/>
        </p:nvPicPr>
        <p:blipFill>
          <a:blip r:embed="rId20"/>
          <a:stretch>
            <a:fillRect/>
          </a:stretch>
        </p:blipFill>
        <p:spPr>
          <a:xfrm rot="16200000">
            <a:off x="10267605" y="28207477"/>
            <a:ext cx="3870214" cy="879026"/>
          </a:xfrm>
          <a:prstGeom prst="rect">
            <a:avLst/>
          </a:prstGeom>
        </p:spPr>
      </p:pic>
      <p:sp>
        <p:nvSpPr>
          <p:cNvPr id="152" name="Right Arrow 171">
            <a:extLst>
              <a:ext uri="{FF2B5EF4-FFF2-40B4-BE49-F238E27FC236}">
                <a16:creationId xmlns:a16="http://schemas.microsoft.com/office/drawing/2014/main" id="{7AD89BF0-E8F5-4761-B2CB-F646C659DA70}"/>
              </a:ext>
            </a:extLst>
          </p:cNvPr>
          <p:cNvSpPr/>
          <p:nvPr/>
        </p:nvSpPr>
        <p:spPr>
          <a:xfrm>
            <a:off x="8721333" y="27878639"/>
            <a:ext cx="3496100" cy="817834"/>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53" name="TextBox 152">
            <a:extLst>
              <a:ext uri="{FF2B5EF4-FFF2-40B4-BE49-F238E27FC236}">
                <a16:creationId xmlns:a16="http://schemas.microsoft.com/office/drawing/2014/main" id="{5EAA9190-B90A-4B6B-9B48-AB4353478DB7}"/>
              </a:ext>
            </a:extLst>
          </p:cNvPr>
          <p:cNvSpPr txBox="1"/>
          <p:nvPr/>
        </p:nvSpPr>
        <p:spPr>
          <a:xfrm>
            <a:off x="9523813" y="28022563"/>
            <a:ext cx="1440130" cy="446276"/>
          </a:xfrm>
          <a:prstGeom prst="rect">
            <a:avLst/>
          </a:prstGeom>
          <a:no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924GB/s</a:t>
            </a:r>
          </a:p>
        </p:txBody>
      </p:sp>
      <p:pic>
        <p:nvPicPr>
          <p:cNvPr id="19" name="Picture 18">
            <a:extLst>
              <a:ext uri="{FF2B5EF4-FFF2-40B4-BE49-F238E27FC236}">
                <a16:creationId xmlns:a16="http://schemas.microsoft.com/office/drawing/2014/main" id="{AE56EA84-0292-4BDC-851E-D362281C75BD}"/>
              </a:ext>
            </a:extLst>
          </p:cNvPr>
          <p:cNvPicPr>
            <a:picLocks noChangeAspect="1"/>
          </p:cNvPicPr>
          <p:nvPr/>
        </p:nvPicPr>
        <p:blipFill>
          <a:blip r:embed="rId21"/>
          <a:stretch>
            <a:fillRect/>
          </a:stretch>
        </p:blipFill>
        <p:spPr>
          <a:xfrm>
            <a:off x="10963943" y="23640324"/>
            <a:ext cx="2305050" cy="2143125"/>
          </a:xfrm>
          <a:prstGeom prst="rect">
            <a:avLst/>
          </a:prstGeom>
        </p:spPr>
      </p:pic>
      <p:pic>
        <p:nvPicPr>
          <p:cNvPr id="24" name="Picture 23">
            <a:extLst>
              <a:ext uri="{FF2B5EF4-FFF2-40B4-BE49-F238E27FC236}">
                <a16:creationId xmlns:a16="http://schemas.microsoft.com/office/drawing/2014/main" id="{540580BE-3C37-44C7-8315-AD3F28C3E29C}"/>
              </a:ext>
            </a:extLst>
          </p:cNvPr>
          <p:cNvPicPr>
            <a:picLocks noChangeAspect="1"/>
          </p:cNvPicPr>
          <p:nvPr/>
        </p:nvPicPr>
        <p:blipFill>
          <a:blip r:embed="rId22"/>
          <a:stretch>
            <a:fillRect/>
          </a:stretch>
        </p:blipFill>
        <p:spPr>
          <a:xfrm>
            <a:off x="11168193" y="35321811"/>
            <a:ext cx="3394962" cy="2563469"/>
          </a:xfrm>
          <a:prstGeom prst="rect">
            <a:avLst/>
          </a:prstGeom>
        </p:spPr>
      </p:pic>
      <p:sp>
        <p:nvSpPr>
          <p:cNvPr id="178" name="Right Arrow 171">
            <a:extLst>
              <a:ext uri="{FF2B5EF4-FFF2-40B4-BE49-F238E27FC236}">
                <a16:creationId xmlns:a16="http://schemas.microsoft.com/office/drawing/2014/main" id="{F4879C9B-70C5-4C88-8DC6-49CD7817A993}"/>
              </a:ext>
            </a:extLst>
          </p:cNvPr>
          <p:cNvSpPr/>
          <p:nvPr/>
        </p:nvSpPr>
        <p:spPr>
          <a:xfrm>
            <a:off x="9132243" y="36284511"/>
            <a:ext cx="2207411" cy="817834"/>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79" name="TextBox 178">
            <a:extLst>
              <a:ext uri="{FF2B5EF4-FFF2-40B4-BE49-F238E27FC236}">
                <a16:creationId xmlns:a16="http://schemas.microsoft.com/office/drawing/2014/main" id="{3A104EBF-5FAD-4164-85EC-231798037D0E}"/>
              </a:ext>
            </a:extLst>
          </p:cNvPr>
          <p:cNvSpPr txBox="1"/>
          <p:nvPr/>
        </p:nvSpPr>
        <p:spPr>
          <a:xfrm>
            <a:off x="9138259" y="36441924"/>
            <a:ext cx="1882849" cy="446276"/>
          </a:xfrm>
          <a:prstGeom prst="rect">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3128GB/s</a:t>
            </a:r>
          </a:p>
        </p:txBody>
      </p:sp>
      <p:sp>
        <p:nvSpPr>
          <p:cNvPr id="181" name="TextBox 180">
            <a:extLst>
              <a:ext uri="{FF2B5EF4-FFF2-40B4-BE49-F238E27FC236}">
                <a16:creationId xmlns:a16="http://schemas.microsoft.com/office/drawing/2014/main" id="{2C263360-A37D-4D13-9553-94E04A4751FE}"/>
              </a:ext>
            </a:extLst>
          </p:cNvPr>
          <p:cNvSpPr txBox="1"/>
          <p:nvPr/>
        </p:nvSpPr>
        <p:spPr>
          <a:xfrm>
            <a:off x="10686943" y="21251132"/>
            <a:ext cx="7474989" cy="1246495"/>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Some detectors have so many channels that special electronics are designed right on the detector – this is to improve performance and reduce cost. For example, using the same FADC250 above for all detectors below would increase the DAQ cost by 100 times.</a:t>
            </a:r>
          </a:p>
        </p:txBody>
      </p:sp>
      <p:sp>
        <p:nvSpPr>
          <p:cNvPr id="185" name="TextBox 184">
            <a:extLst>
              <a:ext uri="{FF2B5EF4-FFF2-40B4-BE49-F238E27FC236}">
                <a16:creationId xmlns:a16="http://schemas.microsoft.com/office/drawing/2014/main" id="{C206E9FE-C192-4483-A3BC-4CB2DCC5AC55}"/>
              </a:ext>
            </a:extLst>
          </p:cNvPr>
          <p:cNvSpPr txBox="1"/>
          <p:nvPr/>
        </p:nvSpPr>
        <p:spPr>
          <a:xfrm>
            <a:off x="13317170" y="22822645"/>
            <a:ext cx="5358903" cy="1246495"/>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cs typeface="Calibri" panose="020F0502020204030204" pitchFamily="34" charset="0"/>
              </a:rPr>
              <a:t>Drift Chamber SIP</a:t>
            </a:r>
          </a:p>
          <a:p>
            <a:pPr algn="ctr"/>
            <a:r>
              <a:rPr lang="en-US" dirty="0">
                <a:latin typeface="Avenir" panose="02000503020000020003" pitchFamily="2" charset="0"/>
                <a:cs typeface="Calibri" panose="020F0502020204030204" pitchFamily="34" charset="0"/>
              </a:rPr>
              <a:t>Qty 24192 – each about the size of a penny</a:t>
            </a:r>
          </a:p>
          <a:p>
            <a:pPr algn="ctr"/>
            <a:r>
              <a:rPr lang="en-US" dirty="0">
                <a:latin typeface="Avenir" panose="02000503020000020003" pitchFamily="2" charset="0"/>
                <a:cs typeface="Calibri" panose="020F0502020204030204" pitchFamily="34" charset="0"/>
              </a:rPr>
              <a:t>They amplify and convert the currents in the drift chamber wires to voltage pulses as small as ~1mV</a:t>
            </a:r>
          </a:p>
        </p:txBody>
      </p:sp>
      <p:sp>
        <p:nvSpPr>
          <p:cNvPr id="186" name="TextBox 185">
            <a:extLst>
              <a:ext uri="{FF2B5EF4-FFF2-40B4-BE49-F238E27FC236}">
                <a16:creationId xmlns:a16="http://schemas.microsoft.com/office/drawing/2014/main" id="{0206335F-4307-4FA4-94A2-7371880F6DFB}"/>
              </a:ext>
            </a:extLst>
          </p:cNvPr>
          <p:cNvSpPr txBox="1"/>
          <p:nvPr/>
        </p:nvSpPr>
        <p:spPr>
          <a:xfrm>
            <a:off x="12693651" y="26504900"/>
            <a:ext cx="6070672" cy="1523494"/>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cs typeface="Calibri" panose="020F0502020204030204" pitchFamily="34" charset="0"/>
              </a:rPr>
              <a:t>Hybrid Flex Circuit Board</a:t>
            </a:r>
          </a:p>
          <a:p>
            <a:pPr algn="ctr"/>
            <a:r>
              <a:rPr lang="en-US" dirty="0">
                <a:latin typeface="Avenir" panose="02000503020000020003" pitchFamily="2" charset="0"/>
                <a:cs typeface="Calibri" panose="020F0502020204030204" pitchFamily="34" charset="0"/>
              </a:rPr>
              <a:t>Qty 42 – extremely fine pitch circuit that read 512 channels</a:t>
            </a:r>
          </a:p>
          <a:p>
            <a:pPr algn="ctr"/>
            <a:r>
              <a:rPr lang="en-US" dirty="0">
                <a:latin typeface="Avenir" panose="02000503020000020003" pitchFamily="2" charset="0"/>
                <a:cs typeface="Calibri" panose="020F0502020204030204" pitchFamily="34" charset="0"/>
              </a:rPr>
              <a:t>They amplify and convert the tiny currents in silicon and digital them sending over high speed copper wires</a:t>
            </a:r>
          </a:p>
        </p:txBody>
      </p:sp>
      <p:sp>
        <p:nvSpPr>
          <p:cNvPr id="187" name="TextBox 186">
            <a:extLst>
              <a:ext uri="{FF2B5EF4-FFF2-40B4-BE49-F238E27FC236}">
                <a16:creationId xmlns:a16="http://schemas.microsoft.com/office/drawing/2014/main" id="{621DD522-4CBE-44F2-A497-0336F3DD19BA}"/>
              </a:ext>
            </a:extLst>
          </p:cNvPr>
          <p:cNvSpPr txBox="1"/>
          <p:nvPr/>
        </p:nvSpPr>
        <p:spPr>
          <a:xfrm>
            <a:off x="13989050" y="30619700"/>
            <a:ext cx="4792788" cy="1800493"/>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cs typeface="Calibri" panose="020F0502020204030204" pitchFamily="34" charset="0"/>
              </a:rPr>
              <a:t>RICH Readout Stack</a:t>
            </a:r>
          </a:p>
          <a:p>
            <a:pPr algn="ctr"/>
            <a:r>
              <a:rPr lang="en-US" dirty="0">
                <a:latin typeface="Avenir" panose="02000503020000020003" pitchFamily="2" charset="0"/>
                <a:cs typeface="Calibri" panose="020F0502020204030204" pitchFamily="34" charset="0"/>
              </a:rPr>
              <a:t>Qty 138 – All 138 modules shown, each module amplify 192 PMT channels and measures the time with an accuracy of 1ns! This data is send over 138 high speed fiber optic links.</a:t>
            </a:r>
          </a:p>
        </p:txBody>
      </p:sp>
      <p:sp>
        <p:nvSpPr>
          <p:cNvPr id="188" name="TextBox 187">
            <a:extLst>
              <a:ext uri="{FF2B5EF4-FFF2-40B4-BE49-F238E27FC236}">
                <a16:creationId xmlns:a16="http://schemas.microsoft.com/office/drawing/2014/main" id="{78EAFFD2-075E-46F3-9EB7-520EE8859F34}"/>
              </a:ext>
            </a:extLst>
          </p:cNvPr>
          <p:cNvSpPr txBox="1"/>
          <p:nvPr/>
        </p:nvSpPr>
        <p:spPr>
          <a:xfrm>
            <a:off x="14645371" y="34429700"/>
            <a:ext cx="4118951" cy="1800493"/>
          </a:xfrm>
          <a:prstGeom prst="rect">
            <a:avLst/>
          </a:prstGeom>
          <a:noFill/>
          <a:ln>
            <a:solidFill>
              <a:schemeClr val="accent1">
                <a:shade val="50000"/>
              </a:schemeClr>
            </a:solidFill>
          </a:ln>
        </p:spPr>
        <p:txBody>
          <a:bodyPr wrap="square" tIns="91440" rtlCol="0">
            <a:spAutoFit/>
          </a:bodyPr>
          <a:lstStyle/>
          <a:p>
            <a:pPr algn="ctr"/>
            <a:r>
              <a:rPr lang="en-US" b="1" dirty="0">
                <a:latin typeface="Avenir" panose="02000503020000020003" pitchFamily="2" charset="0"/>
                <a:cs typeface="Calibri" panose="020F0502020204030204" pitchFamily="34" charset="0"/>
              </a:rPr>
              <a:t>MVT Front-End-Unit</a:t>
            </a:r>
          </a:p>
          <a:p>
            <a:pPr algn="ctr"/>
            <a:r>
              <a:rPr lang="en-US" dirty="0">
                <a:latin typeface="Avenir" panose="02000503020000020003" pitchFamily="2" charset="0"/>
                <a:cs typeface="Calibri" panose="020F0502020204030204" pitchFamily="34" charset="0"/>
              </a:rPr>
              <a:t>Qty 41 – Each module amplify 512 channels and measures the full waveform of each pulse. This data is send over 41 high speed fiber optic links.</a:t>
            </a:r>
          </a:p>
        </p:txBody>
      </p:sp>
      <p:pic>
        <p:nvPicPr>
          <p:cNvPr id="31" name="Picture 30">
            <a:extLst>
              <a:ext uri="{FF2B5EF4-FFF2-40B4-BE49-F238E27FC236}">
                <a16:creationId xmlns:a16="http://schemas.microsoft.com/office/drawing/2014/main" id="{BF1E9449-815F-4EFC-A887-2B89AFF33CD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1069827" y="39302146"/>
            <a:ext cx="6204787" cy="3191731"/>
          </a:xfrm>
          <a:prstGeom prst="rect">
            <a:avLst/>
          </a:prstGeom>
        </p:spPr>
      </p:pic>
      <p:sp>
        <p:nvSpPr>
          <p:cNvPr id="193" name="TextBox 192">
            <a:extLst>
              <a:ext uri="{FF2B5EF4-FFF2-40B4-BE49-F238E27FC236}">
                <a16:creationId xmlns:a16="http://schemas.microsoft.com/office/drawing/2014/main" id="{1439C530-E892-45B9-BE6A-494F1BD1E18A}"/>
              </a:ext>
            </a:extLst>
          </p:cNvPr>
          <p:cNvSpPr txBox="1"/>
          <p:nvPr/>
        </p:nvSpPr>
        <p:spPr>
          <a:xfrm>
            <a:off x="27619633" y="40509247"/>
            <a:ext cx="1873727" cy="446276"/>
          </a:xfrm>
          <a:prstGeom prst="rect">
            <a:avLst/>
          </a:prstGeom>
          <a:noFill/>
          <a:ln>
            <a:noFill/>
          </a:ln>
        </p:spPr>
        <p:txBody>
          <a:bodyPr wrap="square" tIns="91440" rtlCol="0">
            <a:spAutoFit/>
          </a:bodyPr>
          <a:lstStyle/>
          <a:p>
            <a:pPr algn="ctr"/>
            <a:r>
              <a:rPr lang="en-US" sz="2000" b="1" dirty="0">
                <a:solidFill>
                  <a:schemeClr val="bg1"/>
                </a:solidFill>
                <a:latin typeface="Avenir" panose="02000503020000020003" pitchFamily="2" charset="0"/>
                <a:cs typeface="Calibri" panose="020F0502020204030204" pitchFamily="34" charset="0"/>
              </a:rPr>
              <a:t>720MB/s</a:t>
            </a:r>
          </a:p>
        </p:txBody>
      </p:sp>
      <p:sp>
        <p:nvSpPr>
          <p:cNvPr id="195" name="TextBox 194">
            <a:extLst>
              <a:ext uri="{FF2B5EF4-FFF2-40B4-BE49-F238E27FC236}">
                <a16:creationId xmlns:a16="http://schemas.microsoft.com/office/drawing/2014/main" id="{B54AAC89-FE04-4703-8964-BCDB81E4D7F2}"/>
              </a:ext>
            </a:extLst>
          </p:cNvPr>
          <p:cNvSpPr txBox="1"/>
          <p:nvPr/>
        </p:nvSpPr>
        <p:spPr>
          <a:xfrm>
            <a:off x="15725782" y="39629021"/>
            <a:ext cx="4617759" cy="1523494"/>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Powerful servers piece data streams from different detectors together and store data to disk temporarily (typically less than 1 day), before the data is moved to a tape library.</a:t>
            </a:r>
          </a:p>
        </p:txBody>
      </p:sp>
      <p:sp>
        <p:nvSpPr>
          <p:cNvPr id="196" name="Right Arrow 167">
            <a:extLst>
              <a:ext uri="{FF2B5EF4-FFF2-40B4-BE49-F238E27FC236}">
                <a16:creationId xmlns:a16="http://schemas.microsoft.com/office/drawing/2014/main" id="{44DBB2E6-88FB-49BB-8239-315257F43B66}"/>
              </a:ext>
            </a:extLst>
          </p:cNvPr>
          <p:cNvSpPr/>
          <p:nvPr/>
        </p:nvSpPr>
        <p:spPr>
          <a:xfrm flipH="1">
            <a:off x="15335372" y="41560480"/>
            <a:ext cx="5398581" cy="655298"/>
          </a:xfrm>
          <a:prstGeom prst="rightArrow">
            <a:avLst/>
          </a:prstGeom>
          <a:gradFill>
            <a:gsLst>
              <a:gs pos="0">
                <a:schemeClr val="accent2">
                  <a:lumMod val="67000"/>
                </a:schemeClr>
              </a:gs>
              <a:gs pos="48000">
                <a:schemeClr val="accent2">
                  <a:lumMod val="97000"/>
                  <a:lumOff val="3000"/>
                </a:schemeClr>
              </a:gs>
              <a:gs pos="100000">
                <a:schemeClr val="accent2">
                  <a:lumMod val="60000"/>
                  <a:lumOff val="40000"/>
                </a:schemeClr>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pic>
        <p:nvPicPr>
          <p:cNvPr id="39" name="Picture 38">
            <a:extLst>
              <a:ext uri="{FF2B5EF4-FFF2-40B4-BE49-F238E27FC236}">
                <a16:creationId xmlns:a16="http://schemas.microsoft.com/office/drawing/2014/main" id="{4E66F3A0-4076-496B-ACFE-F49B07208639}"/>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416101" y="39279870"/>
            <a:ext cx="4278977" cy="3286896"/>
          </a:xfrm>
          <a:prstGeom prst="rect">
            <a:avLst/>
          </a:prstGeom>
        </p:spPr>
      </p:pic>
      <p:sp>
        <p:nvSpPr>
          <p:cNvPr id="197" name="TextBox 196">
            <a:extLst>
              <a:ext uri="{FF2B5EF4-FFF2-40B4-BE49-F238E27FC236}">
                <a16:creationId xmlns:a16="http://schemas.microsoft.com/office/drawing/2014/main" id="{6B8814C2-976A-478F-8EB0-8E9FF0A59F25}"/>
              </a:ext>
            </a:extLst>
          </p:cNvPr>
          <p:cNvSpPr txBox="1"/>
          <p:nvPr/>
        </p:nvSpPr>
        <p:spPr>
          <a:xfrm>
            <a:off x="7442760" y="39746073"/>
            <a:ext cx="2871732" cy="2354491"/>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Tape storage is still the most cost effective way at JLab to store the massive amount of data generated by the experimental halls. This can be well over 100TB per day!</a:t>
            </a:r>
          </a:p>
        </p:txBody>
      </p:sp>
      <p:pic>
        <p:nvPicPr>
          <p:cNvPr id="40" name="Picture 39">
            <a:extLst>
              <a:ext uri="{FF2B5EF4-FFF2-40B4-BE49-F238E27FC236}">
                <a16:creationId xmlns:a16="http://schemas.microsoft.com/office/drawing/2014/main" id="{0AF4092A-83A5-44E0-B256-E1E2934DA8EE}"/>
              </a:ext>
            </a:extLst>
          </p:cNvPr>
          <p:cNvPicPr>
            <a:picLocks noChangeAspect="1"/>
          </p:cNvPicPr>
          <p:nvPr/>
        </p:nvPicPr>
        <p:blipFill rotWithShape="1">
          <a:blip r:embed="rId25"/>
          <a:srcRect l="4934" t="25268" r="29475" b="14387"/>
          <a:stretch/>
        </p:blipFill>
        <p:spPr>
          <a:xfrm>
            <a:off x="24994011" y="123539"/>
            <a:ext cx="4692239" cy="3892074"/>
          </a:xfrm>
          <a:prstGeom prst="rect">
            <a:avLst/>
          </a:prstGeom>
        </p:spPr>
      </p:pic>
      <p:grpSp>
        <p:nvGrpSpPr>
          <p:cNvPr id="22" name="Group 21">
            <a:extLst>
              <a:ext uri="{FF2B5EF4-FFF2-40B4-BE49-F238E27FC236}">
                <a16:creationId xmlns:a16="http://schemas.microsoft.com/office/drawing/2014/main" id="{38B34FDD-1351-8E9D-9986-6767279EDE23}"/>
              </a:ext>
            </a:extLst>
          </p:cNvPr>
          <p:cNvGrpSpPr/>
          <p:nvPr/>
        </p:nvGrpSpPr>
        <p:grpSpPr>
          <a:xfrm>
            <a:off x="171000" y="490103"/>
            <a:ext cx="4343401" cy="3578267"/>
            <a:chOff x="196851" y="57676"/>
            <a:chExt cx="4343401" cy="3578267"/>
          </a:xfrm>
        </p:grpSpPr>
        <p:pic>
          <p:nvPicPr>
            <p:cNvPr id="27" name="Picture 3">
              <a:extLst>
                <a:ext uri="{FF2B5EF4-FFF2-40B4-BE49-F238E27FC236}">
                  <a16:creationId xmlns:a16="http://schemas.microsoft.com/office/drawing/2014/main" id="{3B0DF54A-CA94-127B-25E8-7A4294BCE8AB}"/>
                </a:ext>
              </a:extLst>
            </p:cNvPr>
            <p:cNvPicPr>
              <a:picLocks noChangeAspect="1" noChangeArrowheads="1"/>
            </p:cNvPicPr>
            <p:nvPr/>
          </p:nvPicPr>
          <p:blipFill rotWithShape="1">
            <a:blip r:embed="rId26"/>
            <a:srcRect l="1342" t="2985" r="1115" b="3989"/>
            <a:stretch/>
          </p:blipFill>
          <p:spPr bwMode="auto">
            <a:xfrm>
              <a:off x="196852" y="2349500"/>
              <a:ext cx="4343400" cy="1286443"/>
            </a:xfrm>
            <a:prstGeom prst="rect">
              <a:avLst/>
            </a:prstGeom>
            <a:noFill/>
          </p:spPr>
        </p:pic>
        <p:pic>
          <p:nvPicPr>
            <p:cNvPr id="28" name="Picture 27">
              <a:extLst>
                <a:ext uri="{FF2B5EF4-FFF2-40B4-BE49-F238E27FC236}">
                  <a16:creationId xmlns:a16="http://schemas.microsoft.com/office/drawing/2014/main" id="{8058E84A-BC48-91CD-3981-FED74768C3B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29" name="Picture 28" descr="A black and red text&#10;&#10;Description automatically generated">
            <a:extLst>
              <a:ext uri="{FF2B5EF4-FFF2-40B4-BE49-F238E27FC236}">
                <a16:creationId xmlns:a16="http://schemas.microsoft.com/office/drawing/2014/main" id="{4D6B73E1-888C-3B60-BC2D-916C9468027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5571</TotalTime>
  <Words>920</Words>
  <Application>Microsoft Macintosh PowerPoint</Application>
  <PresentationFormat>Custom</PresentationFormat>
  <Paragraphs>146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vt:lpstr>
      <vt:lpstr>Avenir Roman</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Benjamin Raydo</dc:creator>
  <cp:lastModifiedBy>Maurizio Ungaro</cp:lastModifiedBy>
  <cp:revision>360</cp:revision>
  <cp:lastPrinted>2018-05-04T11:34:04Z</cp:lastPrinted>
  <dcterms:created xsi:type="dcterms:W3CDTF">2006-08-16T00:00:00Z</dcterms:created>
  <dcterms:modified xsi:type="dcterms:W3CDTF">2024-05-21T19:34:14Z</dcterms:modified>
</cp:coreProperties>
</file>